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196" r:id="rId2"/>
    <p:sldId id="1295" r:id="rId3"/>
    <p:sldId id="1300" r:id="rId4"/>
    <p:sldId id="1306" r:id="rId5"/>
    <p:sldId id="1307" r:id="rId6"/>
    <p:sldId id="1336" r:id="rId7"/>
    <p:sldId id="132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B93"/>
    <a:srgbClr val="FAFAFF"/>
    <a:srgbClr val="35C435"/>
    <a:srgbClr val="428BB5"/>
    <a:srgbClr val="F5FDFC"/>
    <a:srgbClr val="F5F5F5"/>
    <a:srgbClr val="EAFCFA"/>
    <a:srgbClr val="19BDAD"/>
    <a:srgbClr val="1CC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333" autoAdjust="0"/>
  </p:normalViewPr>
  <p:slideViewPr>
    <p:cSldViewPr snapToGrid="0">
      <p:cViewPr>
        <p:scale>
          <a:sx n="100" d="100"/>
          <a:sy n="100" d="100"/>
        </p:scale>
        <p:origin x="14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FC8B-2EBC-4EAA-8399-713E86C880D2}" type="datetimeFigureOut">
              <a:rPr lang="en-AU" smtClean="0"/>
              <a:t>6/11/2024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EE3CE-1630-41B2-BCD7-275BBC23046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485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bg>
      <p:bgPr>
        <a:solidFill>
          <a:schemeClr val="accent1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1172271"/>
            <a:ext cx="11477626" cy="4835719"/>
          </a:xfrm>
        </p:spPr>
        <p:txBody>
          <a:bodyPr>
            <a:normAutofit/>
          </a:bodyPr>
          <a:lstStyle>
            <a:lvl1pPr marL="361950" indent="-361950">
              <a:defRPr sz="2800"/>
            </a:lvl1pPr>
            <a:lvl2pPr marL="714375" indent="-352425"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050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449" y="1374937"/>
            <a:ext cx="5652000" cy="4464260"/>
          </a:xfrm>
        </p:spPr>
        <p:txBody>
          <a:bodyPr>
            <a:normAutofit/>
          </a:bodyPr>
          <a:lstStyle>
            <a:lvl1pPr marL="361950" indent="-361950">
              <a:defRPr sz="2800"/>
            </a:lvl1pPr>
            <a:lvl2pPr marL="714375" indent="-352425"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4096" y="1374937"/>
            <a:ext cx="5652000" cy="4464260"/>
          </a:xfrm>
        </p:spPr>
        <p:txBody>
          <a:bodyPr>
            <a:normAutofit/>
          </a:bodyPr>
          <a:lstStyle>
            <a:lvl1pPr marL="361950" indent="-361950">
              <a:defRPr sz="2800"/>
            </a:lvl1pPr>
            <a:lvl2pPr marL="714375" indent="-352425"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4615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D3F37E-0077-46A1-FB61-1B0B4E938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/>
        </p:blipFill>
        <p:spPr>
          <a:xfrm>
            <a:off x="0" y="1"/>
            <a:ext cx="1219199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1647E8-892A-68DD-C2C2-EDEF791240FF}"/>
              </a:ext>
            </a:extLst>
          </p:cNvPr>
          <p:cNvSpPr/>
          <p:nvPr userDrawn="1"/>
        </p:nvSpPr>
        <p:spPr>
          <a:xfrm>
            <a:off x="2" y="2"/>
            <a:ext cx="12191998" cy="6857998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27000"/>
                </a:schemeClr>
              </a:gs>
              <a:gs pos="48000">
                <a:srgbClr val="000000">
                  <a:alpha val="60000"/>
                </a:srgbClr>
              </a:gs>
              <a:gs pos="100000">
                <a:schemeClr val="accent4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41" y="2856233"/>
            <a:ext cx="7087518" cy="1325563"/>
          </a:xfrm>
        </p:spPr>
        <p:txBody>
          <a:bodyPr/>
          <a:lstStyle>
            <a:lvl1pPr marL="85725" indent="0"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4A475-CFC0-DE74-986C-05D169FB25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5" b="33765"/>
          <a:stretch/>
        </p:blipFill>
        <p:spPr>
          <a:xfrm>
            <a:off x="3097823" y="512429"/>
            <a:ext cx="5640236" cy="18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D3F37E-0077-46A1-FB61-1B0B4E938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t="7812" b="12507"/>
          <a:stretch/>
        </p:blipFill>
        <p:spPr>
          <a:xfrm>
            <a:off x="0" y="1"/>
            <a:ext cx="1219199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A51CC9-1176-F033-394D-50DA0C1DF931}"/>
              </a:ext>
            </a:extLst>
          </p:cNvPr>
          <p:cNvSpPr/>
          <p:nvPr userDrawn="1"/>
        </p:nvSpPr>
        <p:spPr>
          <a:xfrm>
            <a:off x="2" y="2"/>
            <a:ext cx="12191998" cy="685799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5000"/>
                </a:schemeClr>
              </a:gs>
              <a:gs pos="48000">
                <a:srgbClr val="000000">
                  <a:alpha val="60000"/>
                </a:srgbClr>
              </a:gs>
              <a:gs pos="100000">
                <a:schemeClr val="tx1">
                  <a:alpha val="4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4420128-8AA8-6CC6-1C10-2A2415DBA19B}"/>
              </a:ext>
            </a:extLst>
          </p:cNvPr>
          <p:cNvSpPr/>
          <p:nvPr userDrawn="1"/>
        </p:nvSpPr>
        <p:spPr>
          <a:xfrm>
            <a:off x="2167719" y="0"/>
            <a:ext cx="7856562" cy="6857998"/>
          </a:xfrm>
          <a:custGeom>
            <a:avLst/>
            <a:gdLst>
              <a:gd name="connsiteX0" fmla="*/ 2012073 w 7856562"/>
              <a:gd name="connsiteY0" fmla="*/ 0 h 6857998"/>
              <a:gd name="connsiteX1" fmla="*/ 5844489 w 7856562"/>
              <a:gd name="connsiteY1" fmla="*/ 0 h 6857998"/>
              <a:gd name="connsiteX2" fmla="*/ 5965238 w 7856562"/>
              <a:gd name="connsiteY2" fmla="*/ 69429 h 6857998"/>
              <a:gd name="connsiteX3" fmla="*/ 7856562 w 7856562"/>
              <a:gd name="connsiteY3" fmla="*/ 3429000 h 6857998"/>
              <a:gd name="connsiteX4" fmla="*/ 5965238 w 7856562"/>
              <a:gd name="connsiteY4" fmla="*/ 6788571 h 6857998"/>
              <a:gd name="connsiteX5" fmla="*/ 5844493 w 7856562"/>
              <a:gd name="connsiteY5" fmla="*/ 6857998 h 6857998"/>
              <a:gd name="connsiteX6" fmla="*/ 2012070 w 7856562"/>
              <a:gd name="connsiteY6" fmla="*/ 6857998 h 6857998"/>
              <a:gd name="connsiteX7" fmla="*/ 1891324 w 7856562"/>
              <a:gd name="connsiteY7" fmla="*/ 6788571 h 6857998"/>
              <a:gd name="connsiteX8" fmla="*/ 0 w 7856562"/>
              <a:gd name="connsiteY8" fmla="*/ 3429000 h 6857998"/>
              <a:gd name="connsiteX9" fmla="*/ 1891324 w 7856562"/>
              <a:gd name="connsiteY9" fmla="*/ 69429 h 6857998"/>
              <a:gd name="connsiteX10" fmla="*/ 2012073 w 7856562"/>
              <a:gd name="connsiteY10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56562" h="6857998">
                <a:moveTo>
                  <a:pt x="2012073" y="0"/>
                </a:moveTo>
                <a:lnTo>
                  <a:pt x="5844489" y="0"/>
                </a:lnTo>
                <a:lnTo>
                  <a:pt x="5965238" y="69429"/>
                </a:lnTo>
                <a:cubicBezTo>
                  <a:pt x="7099131" y="758400"/>
                  <a:pt x="7856562" y="2005246"/>
                  <a:pt x="7856562" y="3429000"/>
                </a:cubicBezTo>
                <a:cubicBezTo>
                  <a:pt x="7856562" y="4852754"/>
                  <a:pt x="7099131" y="6099600"/>
                  <a:pt x="5965238" y="6788571"/>
                </a:cubicBezTo>
                <a:lnTo>
                  <a:pt x="5844493" y="6857998"/>
                </a:lnTo>
                <a:lnTo>
                  <a:pt x="2012070" y="6857998"/>
                </a:lnTo>
                <a:lnTo>
                  <a:pt x="1891324" y="6788571"/>
                </a:lnTo>
                <a:cubicBezTo>
                  <a:pt x="757431" y="6099600"/>
                  <a:pt x="0" y="4852754"/>
                  <a:pt x="0" y="3429000"/>
                </a:cubicBezTo>
                <a:cubicBezTo>
                  <a:pt x="0" y="2005246"/>
                  <a:pt x="757431" y="758400"/>
                  <a:pt x="1891324" y="69429"/>
                </a:cubicBezTo>
                <a:lnTo>
                  <a:pt x="2012073" y="0"/>
                </a:lnTo>
                <a:close/>
              </a:path>
            </a:pathLst>
          </a:cu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A5E04-5D77-9839-4EA5-81F0E60FA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5" b="33765"/>
          <a:stretch/>
        </p:blipFill>
        <p:spPr>
          <a:xfrm>
            <a:off x="3097823" y="512429"/>
            <a:ext cx="5640236" cy="1831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176" y="2962444"/>
            <a:ext cx="6109648" cy="1325563"/>
          </a:xfrm>
        </p:spPr>
        <p:txBody>
          <a:bodyPr rIns="0"/>
          <a:lstStyle>
            <a:lvl1pPr marL="85725" indent="0"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6F266-D2FF-2010-67FE-05FDC033CFD4}"/>
              </a:ext>
            </a:extLst>
          </p:cNvPr>
          <p:cNvSpPr txBox="1"/>
          <p:nvPr userDrawn="1"/>
        </p:nvSpPr>
        <p:spPr>
          <a:xfrm>
            <a:off x="5729288" y="6221309"/>
            <a:ext cx="7334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fld id="{1A622D3B-2763-4575-9FF3-591685B99308}" type="slidenum">
              <a:rPr lang="en-AU" sz="1400" smtClean="0">
                <a:solidFill>
                  <a:schemeClr val="bg1"/>
                </a:solidFill>
              </a:rPr>
              <a:pPr algn="ctr"/>
              <a:t>‹#›</a:t>
            </a:fld>
            <a:endParaRPr lang="en-A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D3F37E-0077-46A1-FB61-1B0B4E938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A51CC9-1176-F033-394D-50DA0C1DF931}"/>
              </a:ext>
            </a:extLst>
          </p:cNvPr>
          <p:cNvSpPr/>
          <p:nvPr userDrawn="1"/>
        </p:nvSpPr>
        <p:spPr>
          <a:xfrm>
            <a:off x="0" y="2"/>
            <a:ext cx="12191998" cy="685799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5000"/>
                </a:schemeClr>
              </a:gs>
              <a:gs pos="48000">
                <a:srgbClr val="000000">
                  <a:alpha val="60000"/>
                </a:srgbClr>
              </a:gs>
              <a:gs pos="100000">
                <a:schemeClr val="tx1">
                  <a:alpha val="4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4420128-8AA8-6CC6-1C10-2A2415DBA19B}"/>
              </a:ext>
            </a:extLst>
          </p:cNvPr>
          <p:cNvSpPr/>
          <p:nvPr userDrawn="1"/>
        </p:nvSpPr>
        <p:spPr>
          <a:xfrm>
            <a:off x="2167719" y="0"/>
            <a:ext cx="7856562" cy="6857998"/>
          </a:xfrm>
          <a:custGeom>
            <a:avLst/>
            <a:gdLst>
              <a:gd name="connsiteX0" fmla="*/ 2012073 w 7856562"/>
              <a:gd name="connsiteY0" fmla="*/ 0 h 6857998"/>
              <a:gd name="connsiteX1" fmla="*/ 5844489 w 7856562"/>
              <a:gd name="connsiteY1" fmla="*/ 0 h 6857998"/>
              <a:gd name="connsiteX2" fmla="*/ 5965238 w 7856562"/>
              <a:gd name="connsiteY2" fmla="*/ 69429 h 6857998"/>
              <a:gd name="connsiteX3" fmla="*/ 7856562 w 7856562"/>
              <a:gd name="connsiteY3" fmla="*/ 3429000 h 6857998"/>
              <a:gd name="connsiteX4" fmla="*/ 5965238 w 7856562"/>
              <a:gd name="connsiteY4" fmla="*/ 6788571 h 6857998"/>
              <a:gd name="connsiteX5" fmla="*/ 5844493 w 7856562"/>
              <a:gd name="connsiteY5" fmla="*/ 6857998 h 6857998"/>
              <a:gd name="connsiteX6" fmla="*/ 2012070 w 7856562"/>
              <a:gd name="connsiteY6" fmla="*/ 6857998 h 6857998"/>
              <a:gd name="connsiteX7" fmla="*/ 1891324 w 7856562"/>
              <a:gd name="connsiteY7" fmla="*/ 6788571 h 6857998"/>
              <a:gd name="connsiteX8" fmla="*/ 0 w 7856562"/>
              <a:gd name="connsiteY8" fmla="*/ 3429000 h 6857998"/>
              <a:gd name="connsiteX9" fmla="*/ 1891324 w 7856562"/>
              <a:gd name="connsiteY9" fmla="*/ 69429 h 6857998"/>
              <a:gd name="connsiteX10" fmla="*/ 2012073 w 7856562"/>
              <a:gd name="connsiteY10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56562" h="6857998">
                <a:moveTo>
                  <a:pt x="2012073" y="0"/>
                </a:moveTo>
                <a:lnTo>
                  <a:pt x="5844489" y="0"/>
                </a:lnTo>
                <a:lnTo>
                  <a:pt x="5965238" y="69429"/>
                </a:lnTo>
                <a:cubicBezTo>
                  <a:pt x="7099131" y="758400"/>
                  <a:pt x="7856562" y="2005246"/>
                  <a:pt x="7856562" y="3429000"/>
                </a:cubicBezTo>
                <a:cubicBezTo>
                  <a:pt x="7856562" y="4852754"/>
                  <a:pt x="7099131" y="6099600"/>
                  <a:pt x="5965238" y="6788571"/>
                </a:cubicBezTo>
                <a:lnTo>
                  <a:pt x="5844493" y="6857998"/>
                </a:lnTo>
                <a:lnTo>
                  <a:pt x="2012070" y="6857998"/>
                </a:lnTo>
                <a:lnTo>
                  <a:pt x="1891324" y="6788571"/>
                </a:lnTo>
                <a:cubicBezTo>
                  <a:pt x="757431" y="6099600"/>
                  <a:pt x="0" y="4852754"/>
                  <a:pt x="0" y="3429000"/>
                </a:cubicBezTo>
                <a:cubicBezTo>
                  <a:pt x="0" y="2005246"/>
                  <a:pt x="757431" y="758400"/>
                  <a:pt x="1891324" y="69429"/>
                </a:cubicBezTo>
                <a:lnTo>
                  <a:pt x="2012073" y="0"/>
                </a:lnTo>
                <a:close/>
              </a:path>
            </a:pathLst>
          </a:cu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A5E04-5D77-9839-4EA5-81F0E60FA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5" b="33765"/>
          <a:stretch/>
        </p:blipFill>
        <p:spPr>
          <a:xfrm>
            <a:off x="3097823" y="512429"/>
            <a:ext cx="5640236" cy="1831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176" y="2962444"/>
            <a:ext cx="6109648" cy="1325563"/>
          </a:xfrm>
        </p:spPr>
        <p:txBody>
          <a:bodyPr rIns="0"/>
          <a:lstStyle>
            <a:lvl1pPr marL="85725" indent="0"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6F266-D2FF-2010-67FE-05FDC033CFD4}"/>
              </a:ext>
            </a:extLst>
          </p:cNvPr>
          <p:cNvSpPr txBox="1"/>
          <p:nvPr userDrawn="1"/>
        </p:nvSpPr>
        <p:spPr>
          <a:xfrm>
            <a:off x="5729288" y="6221309"/>
            <a:ext cx="7334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fld id="{1A622D3B-2763-4575-9FF3-591685B99308}" type="slidenum">
              <a:rPr lang="en-AU" sz="1400" smtClean="0">
                <a:solidFill>
                  <a:schemeClr val="bg1"/>
                </a:solidFill>
              </a:rPr>
              <a:pPr algn="ctr"/>
              <a:t>‹#›</a:t>
            </a:fld>
            <a:endParaRPr lang="en-A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5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ose-up of a iv drip&#10;&#10;Description automatically generated">
            <a:extLst>
              <a:ext uri="{FF2B5EF4-FFF2-40B4-BE49-F238E27FC236}">
                <a16:creationId xmlns:a16="http://schemas.microsoft.com/office/drawing/2014/main" id="{F4BB3FF6-094E-124E-AC8D-D80FBFEA6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6" b="25959"/>
          <a:stretch/>
        </p:blipFill>
        <p:spPr>
          <a:xfrm>
            <a:off x="-2097" y="0"/>
            <a:ext cx="12191999" cy="6857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A51CC9-1176-F033-394D-50DA0C1DF931}"/>
              </a:ext>
            </a:extLst>
          </p:cNvPr>
          <p:cNvSpPr/>
          <p:nvPr userDrawn="1"/>
        </p:nvSpPr>
        <p:spPr>
          <a:xfrm>
            <a:off x="-2096" y="2"/>
            <a:ext cx="12191998" cy="685799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5000"/>
                </a:schemeClr>
              </a:gs>
              <a:gs pos="48000">
                <a:srgbClr val="000000">
                  <a:alpha val="60000"/>
                </a:srgbClr>
              </a:gs>
              <a:gs pos="100000">
                <a:schemeClr val="tx1">
                  <a:alpha val="4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4420128-8AA8-6CC6-1C10-2A2415DBA19B}"/>
              </a:ext>
            </a:extLst>
          </p:cNvPr>
          <p:cNvSpPr/>
          <p:nvPr userDrawn="1"/>
        </p:nvSpPr>
        <p:spPr>
          <a:xfrm>
            <a:off x="2167719" y="0"/>
            <a:ext cx="7856562" cy="6857998"/>
          </a:xfrm>
          <a:custGeom>
            <a:avLst/>
            <a:gdLst>
              <a:gd name="connsiteX0" fmla="*/ 2012073 w 7856562"/>
              <a:gd name="connsiteY0" fmla="*/ 0 h 6857998"/>
              <a:gd name="connsiteX1" fmla="*/ 5844489 w 7856562"/>
              <a:gd name="connsiteY1" fmla="*/ 0 h 6857998"/>
              <a:gd name="connsiteX2" fmla="*/ 5965238 w 7856562"/>
              <a:gd name="connsiteY2" fmla="*/ 69429 h 6857998"/>
              <a:gd name="connsiteX3" fmla="*/ 7856562 w 7856562"/>
              <a:gd name="connsiteY3" fmla="*/ 3429000 h 6857998"/>
              <a:gd name="connsiteX4" fmla="*/ 5965238 w 7856562"/>
              <a:gd name="connsiteY4" fmla="*/ 6788571 h 6857998"/>
              <a:gd name="connsiteX5" fmla="*/ 5844493 w 7856562"/>
              <a:gd name="connsiteY5" fmla="*/ 6857998 h 6857998"/>
              <a:gd name="connsiteX6" fmla="*/ 2012070 w 7856562"/>
              <a:gd name="connsiteY6" fmla="*/ 6857998 h 6857998"/>
              <a:gd name="connsiteX7" fmla="*/ 1891324 w 7856562"/>
              <a:gd name="connsiteY7" fmla="*/ 6788571 h 6857998"/>
              <a:gd name="connsiteX8" fmla="*/ 0 w 7856562"/>
              <a:gd name="connsiteY8" fmla="*/ 3429000 h 6857998"/>
              <a:gd name="connsiteX9" fmla="*/ 1891324 w 7856562"/>
              <a:gd name="connsiteY9" fmla="*/ 69429 h 6857998"/>
              <a:gd name="connsiteX10" fmla="*/ 2012073 w 7856562"/>
              <a:gd name="connsiteY10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56562" h="6857998">
                <a:moveTo>
                  <a:pt x="2012073" y="0"/>
                </a:moveTo>
                <a:lnTo>
                  <a:pt x="5844489" y="0"/>
                </a:lnTo>
                <a:lnTo>
                  <a:pt x="5965238" y="69429"/>
                </a:lnTo>
                <a:cubicBezTo>
                  <a:pt x="7099131" y="758400"/>
                  <a:pt x="7856562" y="2005246"/>
                  <a:pt x="7856562" y="3429000"/>
                </a:cubicBezTo>
                <a:cubicBezTo>
                  <a:pt x="7856562" y="4852754"/>
                  <a:pt x="7099131" y="6099600"/>
                  <a:pt x="5965238" y="6788571"/>
                </a:cubicBezTo>
                <a:lnTo>
                  <a:pt x="5844493" y="6857998"/>
                </a:lnTo>
                <a:lnTo>
                  <a:pt x="2012070" y="6857998"/>
                </a:lnTo>
                <a:lnTo>
                  <a:pt x="1891324" y="6788571"/>
                </a:lnTo>
                <a:cubicBezTo>
                  <a:pt x="757431" y="6099600"/>
                  <a:pt x="0" y="4852754"/>
                  <a:pt x="0" y="3429000"/>
                </a:cubicBezTo>
                <a:cubicBezTo>
                  <a:pt x="0" y="2005246"/>
                  <a:pt x="757431" y="758400"/>
                  <a:pt x="1891324" y="69429"/>
                </a:cubicBezTo>
                <a:lnTo>
                  <a:pt x="2012073" y="0"/>
                </a:lnTo>
                <a:close/>
              </a:path>
            </a:pathLst>
          </a:cu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A5E04-5D77-9839-4EA5-81F0E60FA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5" b="33765"/>
          <a:stretch/>
        </p:blipFill>
        <p:spPr>
          <a:xfrm>
            <a:off x="3097823" y="512429"/>
            <a:ext cx="5640236" cy="1831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176" y="2962444"/>
            <a:ext cx="6109648" cy="1325563"/>
          </a:xfrm>
        </p:spPr>
        <p:txBody>
          <a:bodyPr rIns="0"/>
          <a:lstStyle>
            <a:lvl1pPr marL="85725" indent="0"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6F266-D2FF-2010-67FE-05FDC033CFD4}"/>
              </a:ext>
            </a:extLst>
          </p:cNvPr>
          <p:cNvSpPr txBox="1"/>
          <p:nvPr userDrawn="1"/>
        </p:nvSpPr>
        <p:spPr>
          <a:xfrm>
            <a:off x="5729288" y="6221309"/>
            <a:ext cx="7334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fld id="{1A622D3B-2763-4575-9FF3-591685B99308}" type="slidenum">
              <a:rPr lang="en-AU" sz="1400" smtClean="0">
                <a:solidFill>
                  <a:schemeClr val="bg1"/>
                </a:solidFill>
              </a:rPr>
              <a:pPr algn="ctr"/>
              <a:t>‹#›</a:t>
            </a:fld>
            <a:endParaRPr lang="en-A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3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lue structure&#10;&#10;Description automatically generated">
            <a:extLst>
              <a:ext uri="{FF2B5EF4-FFF2-40B4-BE49-F238E27FC236}">
                <a16:creationId xmlns:a16="http://schemas.microsoft.com/office/drawing/2014/main" id="{8A70C7BD-273F-72F6-70DD-53A160D88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-1" y="0"/>
            <a:ext cx="12191997" cy="6857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A51CC9-1176-F033-394D-50DA0C1DF931}"/>
              </a:ext>
            </a:extLst>
          </p:cNvPr>
          <p:cNvSpPr/>
          <p:nvPr userDrawn="1"/>
        </p:nvSpPr>
        <p:spPr>
          <a:xfrm>
            <a:off x="-2" y="2"/>
            <a:ext cx="12191998" cy="6857998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27000"/>
                </a:schemeClr>
              </a:gs>
              <a:gs pos="48000">
                <a:srgbClr val="000000">
                  <a:alpha val="60000"/>
                </a:srgbClr>
              </a:gs>
              <a:gs pos="100000">
                <a:schemeClr val="accent4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4420128-8AA8-6CC6-1C10-2A2415DBA19B}"/>
              </a:ext>
            </a:extLst>
          </p:cNvPr>
          <p:cNvSpPr/>
          <p:nvPr userDrawn="1"/>
        </p:nvSpPr>
        <p:spPr>
          <a:xfrm>
            <a:off x="2167719" y="0"/>
            <a:ext cx="7856562" cy="6857998"/>
          </a:xfrm>
          <a:custGeom>
            <a:avLst/>
            <a:gdLst>
              <a:gd name="connsiteX0" fmla="*/ 2012073 w 7856562"/>
              <a:gd name="connsiteY0" fmla="*/ 0 h 6857998"/>
              <a:gd name="connsiteX1" fmla="*/ 5844489 w 7856562"/>
              <a:gd name="connsiteY1" fmla="*/ 0 h 6857998"/>
              <a:gd name="connsiteX2" fmla="*/ 5965238 w 7856562"/>
              <a:gd name="connsiteY2" fmla="*/ 69429 h 6857998"/>
              <a:gd name="connsiteX3" fmla="*/ 7856562 w 7856562"/>
              <a:gd name="connsiteY3" fmla="*/ 3429000 h 6857998"/>
              <a:gd name="connsiteX4" fmla="*/ 5965238 w 7856562"/>
              <a:gd name="connsiteY4" fmla="*/ 6788571 h 6857998"/>
              <a:gd name="connsiteX5" fmla="*/ 5844493 w 7856562"/>
              <a:gd name="connsiteY5" fmla="*/ 6857998 h 6857998"/>
              <a:gd name="connsiteX6" fmla="*/ 2012070 w 7856562"/>
              <a:gd name="connsiteY6" fmla="*/ 6857998 h 6857998"/>
              <a:gd name="connsiteX7" fmla="*/ 1891324 w 7856562"/>
              <a:gd name="connsiteY7" fmla="*/ 6788571 h 6857998"/>
              <a:gd name="connsiteX8" fmla="*/ 0 w 7856562"/>
              <a:gd name="connsiteY8" fmla="*/ 3429000 h 6857998"/>
              <a:gd name="connsiteX9" fmla="*/ 1891324 w 7856562"/>
              <a:gd name="connsiteY9" fmla="*/ 69429 h 6857998"/>
              <a:gd name="connsiteX10" fmla="*/ 2012073 w 7856562"/>
              <a:gd name="connsiteY10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56562" h="6857998">
                <a:moveTo>
                  <a:pt x="2012073" y="0"/>
                </a:moveTo>
                <a:lnTo>
                  <a:pt x="5844489" y="0"/>
                </a:lnTo>
                <a:lnTo>
                  <a:pt x="5965238" y="69429"/>
                </a:lnTo>
                <a:cubicBezTo>
                  <a:pt x="7099131" y="758400"/>
                  <a:pt x="7856562" y="2005246"/>
                  <a:pt x="7856562" y="3429000"/>
                </a:cubicBezTo>
                <a:cubicBezTo>
                  <a:pt x="7856562" y="4852754"/>
                  <a:pt x="7099131" y="6099600"/>
                  <a:pt x="5965238" y="6788571"/>
                </a:cubicBezTo>
                <a:lnTo>
                  <a:pt x="5844493" y="6857998"/>
                </a:lnTo>
                <a:lnTo>
                  <a:pt x="2012070" y="6857998"/>
                </a:lnTo>
                <a:lnTo>
                  <a:pt x="1891324" y="6788571"/>
                </a:lnTo>
                <a:cubicBezTo>
                  <a:pt x="757431" y="6099600"/>
                  <a:pt x="0" y="4852754"/>
                  <a:pt x="0" y="3429000"/>
                </a:cubicBezTo>
                <a:cubicBezTo>
                  <a:pt x="0" y="2005246"/>
                  <a:pt x="757431" y="758400"/>
                  <a:pt x="1891324" y="69429"/>
                </a:cubicBezTo>
                <a:lnTo>
                  <a:pt x="2012073" y="0"/>
                </a:lnTo>
                <a:close/>
              </a:path>
            </a:pathLst>
          </a:custGeom>
          <a:solidFill>
            <a:schemeClr val="dk1">
              <a:alpha val="5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A5E04-5D77-9839-4EA5-81F0E60FA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5" b="33765"/>
          <a:stretch/>
        </p:blipFill>
        <p:spPr>
          <a:xfrm>
            <a:off x="3097823" y="512429"/>
            <a:ext cx="5640236" cy="1831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176" y="2962444"/>
            <a:ext cx="6109648" cy="1325563"/>
          </a:xfrm>
        </p:spPr>
        <p:txBody>
          <a:bodyPr rIns="0"/>
          <a:lstStyle>
            <a:lvl1pPr marL="85725" indent="0"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6F266-D2FF-2010-67FE-05FDC033CFD4}"/>
              </a:ext>
            </a:extLst>
          </p:cNvPr>
          <p:cNvSpPr txBox="1"/>
          <p:nvPr userDrawn="1"/>
        </p:nvSpPr>
        <p:spPr>
          <a:xfrm>
            <a:off x="5729288" y="6221309"/>
            <a:ext cx="7334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fld id="{1A622D3B-2763-4575-9FF3-591685B99308}" type="slidenum">
              <a:rPr lang="en-AU" sz="1400" smtClean="0">
                <a:solidFill>
                  <a:schemeClr val="bg1"/>
                </a:solidFill>
              </a:rPr>
              <a:pPr algn="ctr"/>
              <a:t>‹#›</a:t>
            </a:fld>
            <a:endParaRPr lang="en-A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8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270436"/>
            <a:ext cx="9287227" cy="56217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4000"/>
            <a:ext cx="11479048" cy="48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088B71-C5BE-48D4-8D58-8D5B693366A9}"/>
              </a:ext>
            </a:extLst>
          </p:cNvPr>
          <p:cNvSpPr txBox="1"/>
          <p:nvPr/>
        </p:nvSpPr>
        <p:spPr>
          <a:xfrm>
            <a:off x="6805836" y="6399908"/>
            <a:ext cx="5033213" cy="23083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AU" sz="900" b="0" dirty="0">
                <a:solidFill>
                  <a:schemeClr val="tx2"/>
                </a:solidFill>
                <a:latin typeface="+mn-lt"/>
              </a:rPr>
              <a:t>NeuOrphan     |      Investor Overview     |     October 2024     |     Commercial-in-Confidence     |     </a:t>
            </a:r>
            <a:fld id="{5AFC0644-4301-489B-BF92-7EDAA3F1F784}" type="slidenum">
              <a:rPr lang="en-AU" sz="900" b="1" smtClean="0">
                <a:solidFill>
                  <a:schemeClr val="tx2"/>
                </a:solidFill>
                <a:latin typeface="+mn-lt"/>
              </a:rPr>
              <a:t>‹#›</a:t>
            </a:fld>
            <a:endParaRPr lang="en-AU" sz="9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9E8D61-9215-A83C-A0DA-EE4929164F99}"/>
              </a:ext>
            </a:extLst>
          </p:cNvPr>
          <p:cNvCxnSpPr>
            <a:cxnSpLocks/>
          </p:cNvCxnSpPr>
          <p:nvPr userDrawn="1"/>
        </p:nvCxnSpPr>
        <p:spPr>
          <a:xfrm flipH="1">
            <a:off x="352952" y="6522061"/>
            <a:ext cx="625938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CFB87D1-05FA-D8CB-4663-C60BD3F2372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40919" r="7701" b="38467"/>
          <a:stretch/>
        </p:blipFill>
        <p:spPr>
          <a:xfrm>
            <a:off x="9532882" y="257008"/>
            <a:ext cx="2396359" cy="58389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B3B650-2D4E-CDBD-5612-6DFFCA778F38}"/>
              </a:ext>
            </a:extLst>
          </p:cNvPr>
          <p:cNvCxnSpPr>
            <a:cxnSpLocks/>
          </p:cNvCxnSpPr>
          <p:nvPr userDrawn="1"/>
        </p:nvCxnSpPr>
        <p:spPr>
          <a:xfrm flipH="1">
            <a:off x="360000" y="1032524"/>
            <a:ext cx="1148609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7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70" r:id="rId3"/>
    <p:sldLayoutId id="2147483677" r:id="rId4"/>
    <p:sldLayoutId id="2147483680" r:id="rId5"/>
    <p:sldLayoutId id="2147483679" r:id="rId6"/>
    <p:sldLayoutId id="2147483678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3"/>
        </a:buClr>
        <a:buSzPct val="110000"/>
        <a:buFont typeface="Arial" panose="020B0604020202020204" pitchFamily="34" charset="0"/>
        <a:buChar char="•"/>
        <a:defRPr sz="2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3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392865-DB09-91FA-EAF4-5CAA08C3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65" y="2850301"/>
            <a:ext cx="9929870" cy="1325563"/>
          </a:xfrm>
        </p:spPr>
        <p:txBody>
          <a:bodyPr rIns="0"/>
          <a:lstStyle/>
          <a:p>
            <a:pPr algn="ctr">
              <a:lnSpc>
                <a:spcPct val="85000"/>
              </a:lnSpc>
            </a:pPr>
            <a:r>
              <a:rPr lang="el-GR" sz="4000" dirty="0" smtClean="0"/>
              <a:t>Στοχευμεν</a:t>
            </a:r>
            <a:r>
              <a:rPr lang="en-US" sz="4000" dirty="0" smtClean="0"/>
              <a:t>h</a:t>
            </a:r>
            <a:r>
              <a:rPr lang="el-GR" sz="4000" dirty="0" smtClean="0"/>
              <a:t> θεραπευτικ</a:t>
            </a:r>
            <a:r>
              <a:rPr lang="en-US" sz="4000" dirty="0" smtClean="0"/>
              <a:t>h </a:t>
            </a:r>
            <a:r>
              <a:rPr lang="el-GR" sz="4000" dirty="0" smtClean="0"/>
              <a:t>αγωγ</a:t>
            </a:r>
            <a:r>
              <a:rPr lang="en-US" sz="4000" dirty="0" smtClean="0"/>
              <a:t>h</a:t>
            </a:r>
            <a:r>
              <a:rPr lang="el-GR" sz="4000" dirty="0" smtClean="0"/>
              <a:t> για την αναστολη &amp; αντιστροφη της πολλαπλησ σκληρυνσησ</a:t>
            </a:r>
            <a:endParaRPr lang="en-GB" sz="4000" b="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5B80DAB-358C-52C8-14DE-A4CA7851D5E3}"/>
              </a:ext>
            </a:extLst>
          </p:cNvPr>
          <p:cNvSpPr txBox="1">
            <a:spLocks/>
          </p:cNvSpPr>
          <p:nvPr/>
        </p:nvSpPr>
        <p:spPr>
          <a:xfrm>
            <a:off x="1" y="6168368"/>
            <a:ext cx="12192000" cy="40838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050" b="0" dirty="0" smtClean="0"/>
              <a:t>Συνεντευξη τυπου, 6 νοε 2024</a:t>
            </a:r>
            <a:r>
              <a:rPr lang="en-US" sz="1050" b="0" dirty="0" smtClean="0"/>
              <a:t>, 10.30pm </a:t>
            </a:r>
            <a:r>
              <a:rPr lang="el-GR" sz="1050" b="0" dirty="0" smtClean="0"/>
              <a:t>@ </a:t>
            </a:r>
            <a:r>
              <a:rPr lang="en-US" sz="1050" b="0" dirty="0" err="1" smtClean="0"/>
              <a:t>electra</a:t>
            </a:r>
            <a:r>
              <a:rPr lang="en-US" sz="1050" b="0" dirty="0" smtClean="0"/>
              <a:t> metropolis hotel</a:t>
            </a:r>
            <a:endParaRPr lang="en-AU" sz="1050" b="0" dirty="0"/>
          </a:p>
        </p:txBody>
      </p:sp>
    </p:spTree>
    <p:extLst>
      <p:ext uri="{BB962C8B-B14F-4D97-AF65-F5344CB8AC3E}">
        <p14:creationId xmlns:p14="http://schemas.microsoft.com/office/powerpoint/2010/main" val="383426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F8046BB-D3EA-E9ED-4BF5-EABDCCCD0403}"/>
              </a:ext>
            </a:extLst>
          </p:cNvPr>
          <p:cNvSpPr/>
          <p:nvPr/>
        </p:nvSpPr>
        <p:spPr>
          <a:xfrm>
            <a:off x="8233568" y="1801092"/>
            <a:ext cx="1575655" cy="29264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12CD52-E67C-3001-498D-E160B8AF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70436"/>
            <a:ext cx="9287227" cy="562173"/>
          </a:xfrm>
        </p:spPr>
        <p:txBody>
          <a:bodyPr/>
          <a:lstStyle/>
          <a:p>
            <a:r>
              <a:rPr lang="el-GR" dirty="0" smtClean="0"/>
              <a:t>Ακομα δεν εχουμε θεραπεια για την πσ</a:t>
            </a:r>
            <a:endParaRPr lang="en-AU" dirty="0"/>
          </a:p>
        </p:txBody>
      </p:sp>
      <p:pic>
        <p:nvPicPr>
          <p:cNvPr id="4" name="Picture 3" descr="A medical drip system with a green tube&#10;&#10;Description automatically generated">
            <a:extLst>
              <a:ext uri="{FF2B5EF4-FFF2-40B4-BE49-F238E27FC236}">
                <a16:creationId xmlns:a16="http://schemas.microsoft.com/office/drawing/2014/main" id="{B08E1C9D-0686-35D5-2DAE-0732157926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37" y="2119938"/>
            <a:ext cx="582758" cy="661924"/>
          </a:xfrm>
          <a:prstGeom prst="rect">
            <a:avLst/>
          </a:prstGeom>
        </p:spPr>
      </p:pic>
      <p:pic>
        <p:nvPicPr>
          <p:cNvPr id="6" name="Picture 5" descr="A close up of a pill bottle&#10;&#10;Description automatically generated">
            <a:extLst>
              <a:ext uri="{FF2B5EF4-FFF2-40B4-BE49-F238E27FC236}">
                <a16:creationId xmlns:a16="http://schemas.microsoft.com/office/drawing/2014/main" id="{414D281C-032D-1BE3-12AE-BB19A59A60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37" y="4441841"/>
            <a:ext cx="424900" cy="742314"/>
          </a:xfrm>
          <a:prstGeom prst="rect">
            <a:avLst/>
          </a:prstGeom>
        </p:spPr>
      </p:pic>
      <p:pic>
        <p:nvPicPr>
          <p:cNvPr id="8" name="Picture 7" descr="A white and yellow liquid in a glass container&#10;&#10;Description automatically generated">
            <a:extLst>
              <a:ext uri="{FF2B5EF4-FFF2-40B4-BE49-F238E27FC236}">
                <a16:creationId xmlns:a16="http://schemas.microsoft.com/office/drawing/2014/main" id="{1C10BAC9-8262-2ACD-B284-F4E3FCAE96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00" y="3043299"/>
            <a:ext cx="257772" cy="1023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E7D004-657B-E03F-A737-0748BF0D8362}"/>
              </a:ext>
            </a:extLst>
          </p:cNvPr>
          <p:cNvSpPr txBox="1"/>
          <p:nvPr/>
        </p:nvSpPr>
        <p:spPr>
          <a:xfrm>
            <a:off x="3635784" y="1212170"/>
            <a:ext cx="427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Y</a:t>
            </a:r>
            <a:r>
              <a:rPr lang="el-GR" dirty="0" smtClean="0"/>
              <a:t>πάρχουν 19 θεραπευτικά σκευάσματα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l-GR" dirty="0" smtClean="0"/>
              <a:t>τα οποία είναι εγκεκριμένα από τον </a:t>
            </a:r>
            <a:r>
              <a:rPr lang="en-GB" dirty="0" smtClean="0"/>
              <a:t>FDA</a:t>
            </a:r>
            <a:endParaRPr lang="en-AU" dirty="0"/>
          </a:p>
        </p:txBody>
      </p:sp>
      <p:pic>
        <p:nvPicPr>
          <p:cNvPr id="11" name="Picture 10" descr="A medical drip system with a green tube&#10;&#10;Description automatically generated">
            <a:extLst>
              <a:ext uri="{FF2B5EF4-FFF2-40B4-BE49-F238E27FC236}">
                <a16:creationId xmlns:a16="http://schemas.microsoft.com/office/drawing/2014/main" id="{687A4E23-2078-968C-5040-53338B7E28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82" y="2119938"/>
            <a:ext cx="582758" cy="661924"/>
          </a:xfrm>
          <a:prstGeom prst="rect">
            <a:avLst/>
          </a:prstGeom>
        </p:spPr>
      </p:pic>
      <p:pic>
        <p:nvPicPr>
          <p:cNvPr id="12" name="Picture 11" descr="A medical drip system with a green tube&#10;&#10;Description automatically generated">
            <a:extLst>
              <a:ext uri="{FF2B5EF4-FFF2-40B4-BE49-F238E27FC236}">
                <a16:creationId xmlns:a16="http://schemas.microsoft.com/office/drawing/2014/main" id="{0037C0DA-FE32-25DF-D3BA-8DE27C8CFB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26" y="2119938"/>
            <a:ext cx="582758" cy="661924"/>
          </a:xfrm>
          <a:prstGeom prst="rect">
            <a:avLst/>
          </a:prstGeom>
        </p:spPr>
      </p:pic>
      <p:pic>
        <p:nvPicPr>
          <p:cNvPr id="14" name="Picture 13" descr="A white and yellow liquid in a glass container&#10;&#10;Description automatically generated">
            <a:extLst>
              <a:ext uri="{FF2B5EF4-FFF2-40B4-BE49-F238E27FC236}">
                <a16:creationId xmlns:a16="http://schemas.microsoft.com/office/drawing/2014/main" id="{2F73E8DB-368E-C661-B28F-53D03BC550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03" y="3043299"/>
            <a:ext cx="257772" cy="1023716"/>
          </a:xfrm>
          <a:prstGeom prst="rect">
            <a:avLst/>
          </a:prstGeom>
        </p:spPr>
      </p:pic>
      <p:pic>
        <p:nvPicPr>
          <p:cNvPr id="15" name="Picture 14" descr="A white and yellow liquid in a glass container&#10;&#10;Description automatically generated">
            <a:extLst>
              <a:ext uri="{FF2B5EF4-FFF2-40B4-BE49-F238E27FC236}">
                <a16:creationId xmlns:a16="http://schemas.microsoft.com/office/drawing/2014/main" id="{AB78D97C-10FD-CCAD-DD1D-218FC3FB4C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06" y="3043299"/>
            <a:ext cx="257772" cy="1023716"/>
          </a:xfrm>
          <a:prstGeom prst="rect">
            <a:avLst/>
          </a:prstGeom>
        </p:spPr>
      </p:pic>
      <p:pic>
        <p:nvPicPr>
          <p:cNvPr id="16" name="Picture 15" descr="A white and yellow liquid in a glass container&#10;&#10;Description automatically generated">
            <a:extLst>
              <a:ext uri="{FF2B5EF4-FFF2-40B4-BE49-F238E27FC236}">
                <a16:creationId xmlns:a16="http://schemas.microsoft.com/office/drawing/2014/main" id="{41D7A51D-30CA-211C-348E-5DCC6CE8FD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09" y="3043299"/>
            <a:ext cx="257772" cy="1023716"/>
          </a:xfrm>
          <a:prstGeom prst="rect">
            <a:avLst/>
          </a:prstGeom>
        </p:spPr>
      </p:pic>
      <p:pic>
        <p:nvPicPr>
          <p:cNvPr id="17" name="Picture 16" descr="A white and yellow liquid in a glass container&#10;&#10;Description automatically generated">
            <a:extLst>
              <a:ext uri="{FF2B5EF4-FFF2-40B4-BE49-F238E27FC236}">
                <a16:creationId xmlns:a16="http://schemas.microsoft.com/office/drawing/2014/main" id="{B1FAD590-7ABB-F2F8-EF94-09E7E93CA1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12" y="3043299"/>
            <a:ext cx="257772" cy="1023716"/>
          </a:xfrm>
          <a:prstGeom prst="rect">
            <a:avLst/>
          </a:prstGeom>
        </p:spPr>
      </p:pic>
      <p:pic>
        <p:nvPicPr>
          <p:cNvPr id="19" name="Picture 18" descr="A close up of a pill bottle&#10;&#10;Description automatically generated">
            <a:extLst>
              <a:ext uri="{FF2B5EF4-FFF2-40B4-BE49-F238E27FC236}">
                <a16:creationId xmlns:a16="http://schemas.microsoft.com/office/drawing/2014/main" id="{F204D0B3-6922-C152-91BF-B8ABB577C1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04" y="4441841"/>
            <a:ext cx="424900" cy="742314"/>
          </a:xfrm>
          <a:prstGeom prst="rect">
            <a:avLst/>
          </a:prstGeom>
        </p:spPr>
      </p:pic>
      <p:pic>
        <p:nvPicPr>
          <p:cNvPr id="20" name="Picture 19" descr="A close up of a pill bottle&#10;&#10;Description automatically generated">
            <a:extLst>
              <a:ext uri="{FF2B5EF4-FFF2-40B4-BE49-F238E27FC236}">
                <a16:creationId xmlns:a16="http://schemas.microsoft.com/office/drawing/2014/main" id="{A2BADFEB-9A10-CDFD-9F2D-8D572CA2DF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71" y="4441841"/>
            <a:ext cx="424900" cy="742314"/>
          </a:xfrm>
          <a:prstGeom prst="rect">
            <a:avLst/>
          </a:prstGeom>
        </p:spPr>
      </p:pic>
      <p:pic>
        <p:nvPicPr>
          <p:cNvPr id="22" name="Picture 21" descr="A close up of a pill bottle&#10;&#10;Description automatically generated">
            <a:extLst>
              <a:ext uri="{FF2B5EF4-FFF2-40B4-BE49-F238E27FC236}">
                <a16:creationId xmlns:a16="http://schemas.microsoft.com/office/drawing/2014/main" id="{EF19D7D2-266E-2097-7470-6B5E3A9317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39" y="4441841"/>
            <a:ext cx="424900" cy="7423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D3A6C2-300A-0D07-7C68-CBC4FBBB5E8E}"/>
              </a:ext>
            </a:extLst>
          </p:cNvPr>
          <p:cNvSpPr txBox="1"/>
          <p:nvPr/>
        </p:nvSpPr>
        <p:spPr>
          <a:xfrm>
            <a:off x="4467217" y="5558982"/>
            <a:ext cx="307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…none stop or reverse </a:t>
            </a:r>
            <a:br>
              <a:rPr lang="en-GB" dirty="0"/>
            </a:br>
            <a:r>
              <a:rPr lang="en-GB" dirty="0"/>
              <a:t>the course of MS </a:t>
            </a:r>
            <a:endParaRPr lang="en-AU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7EA74A-2A0C-DC73-5C04-252FC132F62B}"/>
              </a:ext>
            </a:extLst>
          </p:cNvPr>
          <p:cNvCxnSpPr/>
          <p:nvPr/>
        </p:nvCxnSpPr>
        <p:spPr>
          <a:xfrm>
            <a:off x="7540389" y="3630304"/>
            <a:ext cx="559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62A58D2-506C-776A-AF68-C8BD3BE354F6}"/>
              </a:ext>
            </a:extLst>
          </p:cNvPr>
          <p:cNvCxnSpPr/>
          <p:nvPr/>
        </p:nvCxnSpPr>
        <p:spPr>
          <a:xfrm>
            <a:off x="3746311" y="3630304"/>
            <a:ext cx="5595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948311D-2389-5CAB-F257-1B012F517968}"/>
              </a:ext>
            </a:extLst>
          </p:cNvPr>
          <p:cNvSpPr txBox="1"/>
          <p:nvPr/>
        </p:nvSpPr>
        <p:spPr>
          <a:xfrm>
            <a:off x="457520" y="2207510"/>
            <a:ext cx="3122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Οι </a:t>
            </a:r>
            <a:r>
              <a:rPr lang="el-GR" dirty="0"/>
              <a:t>περισσότερες από τις </a:t>
            </a:r>
            <a:r>
              <a:rPr lang="el-GR" dirty="0" smtClean="0"/>
              <a:t>τρέχουσες </a:t>
            </a:r>
            <a:r>
              <a:rPr lang="el-GR" dirty="0"/>
              <a:t>θεραπείες της νόσου (</a:t>
            </a:r>
            <a:r>
              <a:rPr lang="el-GR" b="1" dirty="0"/>
              <a:t>DMTs</a:t>
            </a:r>
            <a:r>
              <a:rPr lang="el-GR" dirty="0"/>
              <a:t>) στοχεύουν το ανοσοποιητικό σύστημα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l-GR" dirty="0"/>
              <a:t>Στόχος τους είναι να μειώσουν τη συχνότητα και τη σοβαρότητα των υποτροπών και να επιταχύνουν την ανάρρωση μετά την υποτροπή σε </a:t>
            </a:r>
            <a:r>
              <a:rPr lang="el-GR" dirty="0" smtClean="0"/>
              <a:t>μη</a:t>
            </a:r>
            <a:r>
              <a:rPr lang="en-US" dirty="0"/>
              <a:t>-</a:t>
            </a:r>
            <a:r>
              <a:rPr lang="el-GR" dirty="0" smtClean="0"/>
              <a:t>προοδευτικές </a:t>
            </a:r>
            <a:r>
              <a:rPr lang="el-GR" dirty="0"/>
              <a:t>μορφές της νόσου.</a:t>
            </a:r>
            <a:endParaRPr lang="en-AU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6F2D40-07D6-2E34-2E51-8A02E8ACDEED}"/>
              </a:ext>
            </a:extLst>
          </p:cNvPr>
          <p:cNvGrpSpPr/>
          <p:nvPr/>
        </p:nvGrpSpPr>
        <p:grpSpPr>
          <a:xfrm>
            <a:off x="9101459" y="2524837"/>
            <a:ext cx="1646153" cy="3326215"/>
            <a:chOff x="9169228" y="2060643"/>
            <a:chExt cx="1553659" cy="3139321"/>
          </a:xfrm>
        </p:grpSpPr>
        <p:pic>
          <p:nvPicPr>
            <p:cNvPr id="43" name="Picture 42" descr="A cartoon of a blue creature&#10;&#10;Description automatically generated with medium confidence">
              <a:extLst>
                <a:ext uri="{FF2B5EF4-FFF2-40B4-BE49-F238E27FC236}">
                  <a16:creationId xmlns:a16="http://schemas.microsoft.com/office/drawing/2014/main" id="{E5C4530B-F605-5ADD-1E51-7B541010A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228" y="2060643"/>
              <a:ext cx="1553659" cy="3139321"/>
            </a:xfrm>
            <a:prstGeom prst="rect">
              <a:avLst/>
            </a:prstGeom>
          </p:spPr>
        </p:pic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7C2E6B-325C-7E2E-CF6D-1ACA84C24022}"/>
                </a:ext>
              </a:extLst>
            </p:cNvPr>
            <p:cNvSpPr/>
            <p:nvPr/>
          </p:nvSpPr>
          <p:spPr>
            <a:xfrm>
              <a:off x="9894605" y="3207639"/>
              <a:ext cx="209082" cy="1293485"/>
            </a:xfrm>
            <a:custGeom>
              <a:avLst/>
              <a:gdLst>
                <a:gd name="connsiteX0" fmla="*/ 131481 w 267958"/>
                <a:gd name="connsiteY0" fmla="*/ 0 h 1610436"/>
                <a:gd name="connsiteX1" fmla="*/ 131481 w 267958"/>
                <a:gd name="connsiteY1" fmla="*/ 245660 h 1610436"/>
                <a:gd name="connsiteX2" fmla="*/ 1827 w 267958"/>
                <a:gd name="connsiteY2" fmla="*/ 764275 h 1610436"/>
                <a:gd name="connsiteX3" fmla="*/ 70066 w 267958"/>
                <a:gd name="connsiteY3" fmla="*/ 1235123 h 1610436"/>
                <a:gd name="connsiteX4" fmla="*/ 267958 w 267958"/>
                <a:gd name="connsiteY4" fmla="*/ 1610436 h 1610436"/>
                <a:gd name="connsiteX0" fmla="*/ 131838 w 268315"/>
                <a:gd name="connsiteY0" fmla="*/ 0 h 1610436"/>
                <a:gd name="connsiteX1" fmla="*/ 139280 w 268315"/>
                <a:gd name="connsiteY1" fmla="*/ 272956 h 1610436"/>
                <a:gd name="connsiteX2" fmla="*/ 2184 w 268315"/>
                <a:gd name="connsiteY2" fmla="*/ 764275 h 1610436"/>
                <a:gd name="connsiteX3" fmla="*/ 70423 w 268315"/>
                <a:gd name="connsiteY3" fmla="*/ 1235123 h 1610436"/>
                <a:gd name="connsiteX4" fmla="*/ 268315 w 268315"/>
                <a:gd name="connsiteY4" fmla="*/ 1610436 h 1610436"/>
                <a:gd name="connsiteX0" fmla="*/ 136950 w 273427"/>
                <a:gd name="connsiteY0" fmla="*/ 0 h 1610436"/>
                <a:gd name="connsiteX1" fmla="*/ 144392 w 273427"/>
                <a:gd name="connsiteY1" fmla="*/ 272956 h 1610436"/>
                <a:gd name="connsiteX2" fmla="*/ 7296 w 273427"/>
                <a:gd name="connsiteY2" fmla="*/ 764275 h 1610436"/>
                <a:gd name="connsiteX3" fmla="*/ 75535 w 273427"/>
                <a:gd name="connsiteY3" fmla="*/ 1235123 h 1610436"/>
                <a:gd name="connsiteX4" fmla="*/ 273427 w 273427"/>
                <a:gd name="connsiteY4" fmla="*/ 1610436 h 1610436"/>
                <a:gd name="connsiteX0" fmla="*/ 136950 w 283158"/>
                <a:gd name="connsiteY0" fmla="*/ 0 h 1605976"/>
                <a:gd name="connsiteX1" fmla="*/ 144392 w 283158"/>
                <a:gd name="connsiteY1" fmla="*/ 272956 h 1605976"/>
                <a:gd name="connsiteX2" fmla="*/ 7296 w 283158"/>
                <a:gd name="connsiteY2" fmla="*/ 764275 h 1605976"/>
                <a:gd name="connsiteX3" fmla="*/ 75535 w 283158"/>
                <a:gd name="connsiteY3" fmla="*/ 1235123 h 1605976"/>
                <a:gd name="connsiteX4" fmla="*/ 283158 w 283158"/>
                <a:gd name="connsiteY4" fmla="*/ 1605976 h 1605976"/>
                <a:gd name="connsiteX0" fmla="*/ 136950 w 283158"/>
                <a:gd name="connsiteY0" fmla="*/ 0 h 1605976"/>
                <a:gd name="connsiteX1" fmla="*/ 144392 w 283158"/>
                <a:gd name="connsiteY1" fmla="*/ 272956 h 1605976"/>
                <a:gd name="connsiteX2" fmla="*/ 7296 w 283158"/>
                <a:gd name="connsiteY2" fmla="*/ 764275 h 1605976"/>
                <a:gd name="connsiteX3" fmla="*/ 75535 w 283158"/>
                <a:gd name="connsiteY3" fmla="*/ 1235123 h 1605976"/>
                <a:gd name="connsiteX4" fmla="*/ 283158 w 283158"/>
                <a:gd name="connsiteY4" fmla="*/ 1605976 h 160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158" h="1605976">
                  <a:moveTo>
                    <a:pt x="136950" y="0"/>
                  </a:moveTo>
                  <a:cubicBezTo>
                    <a:pt x="147754" y="59140"/>
                    <a:pt x="166001" y="145577"/>
                    <a:pt x="144392" y="272956"/>
                  </a:cubicBezTo>
                  <a:cubicBezTo>
                    <a:pt x="122783" y="400335"/>
                    <a:pt x="33658" y="603914"/>
                    <a:pt x="7296" y="764275"/>
                  </a:cubicBezTo>
                  <a:cubicBezTo>
                    <a:pt x="-19066" y="924636"/>
                    <a:pt x="31180" y="1094096"/>
                    <a:pt x="75535" y="1235123"/>
                  </a:cubicBezTo>
                  <a:cubicBezTo>
                    <a:pt x="139352" y="1385071"/>
                    <a:pt x="206389" y="1488833"/>
                    <a:pt x="283158" y="1605976"/>
                  </a:cubicBezTo>
                </a:path>
              </a:pathLst>
            </a:custGeom>
            <a:noFill/>
            <a:ln w="9525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8EB2C62-5E65-EF00-8348-8EEA2D1D1465}"/>
              </a:ext>
            </a:extLst>
          </p:cNvPr>
          <p:cNvSpPr txBox="1"/>
          <p:nvPr/>
        </p:nvSpPr>
        <p:spPr>
          <a:xfrm>
            <a:off x="7914968" y="1212170"/>
            <a:ext cx="3858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Κανένα από τα φάρμακα δεν αποσκοπεί στην επιδιόρθωση ή αναστροφή της βλάβης της μυελίνης (επαναμυελίνωση), η οποία μπορεί να σταματήσει την εξέλιξη και να αναστρέψει την πορεία της Πολλαπλής </a:t>
            </a:r>
            <a:r>
              <a:rPr lang="el-GR" dirty="0" smtClean="0"/>
              <a:t>Σκλήρυνσης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DEE354-E8F5-3B4C-D849-523D1FF4CA3C}"/>
              </a:ext>
            </a:extLst>
          </p:cNvPr>
          <p:cNvSpPr txBox="1"/>
          <p:nvPr/>
        </p:nvSpPr>
        <p:spPr>
          <a:xfrm>
            <a:off x="10431977" y="4187944"/>
            <a:ext cx="127404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1400" i="1" dirty="0"/>
              <a:t>Οι νευρικές ώσεις μπορούν να περάσουν ξανά</a:t>
            </a:r>
            <a:endParaRPr lang="en-AU" sz="1400" i="1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702B6CB-53BB-69A1-1106-CFCB87307DC7}"/>
              </a:ext>
            </a:extLst>
          </p:cNvPr>
          <p:cNvCxnSpPr>
            <a:cxnSpLocks/>
          </p:cNvCxnSpPr>
          <p:nvPr/>
        </p:nvCxnSpPr>
        <p:spPr>
          <a:xfrm>
            <a:off x="9224751" y="4681906"/>
            <a:ext cx="413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E8EBCE5-81F3-BED1-C70A-2301DA8AB3C5}"/>
              </a:ext>
            </a:extLst>
          </p:cNvPr>
          <p:cNvSpPr txBox="1"/>
          <p:nvPr/>
        </p:nvSpPr>
        <p:spPr>
          <a:xfrm>
            <a:off x="7914968" y="4344890"/>
            <a:ext cx="1426281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1400" dirty="0"/>
              <a:t>Επιδιόρθωση του περιβλήματος της μυελίνης</a:t>
            </a:r>
            <a:endParaRPr lang="en-AU" sz="1400" i="1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6930D87-089D-B09E-B3B5-19B347C53CAA}"/>
              </a:ext>
            </a:extLst>
          </p:cNvPr>
          <p:cNvCxnSpPr>
            <a:cxnSpLocks/>
          </p:cNvCxnSpPr>
          <p:nvPr/>
        </p:nvCxnSpPr>
        <p:spPr>
          <a:xfrm>
            <a:off x="9958318" y="4681906"/>
            <a:ext cx="413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86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DC27B9-DF0E-6CEE-66F6-C1E8B4E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Κυρια Οροσημα</a:t>
            </a:r>
            <a:endParaRPr lang="en-A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E880FC-AE74-AC9C-35FF-59790294C22F}"/>
              </a:ext>
            </a:extLst>
          </p:cNvPr>
          <p:cNvCxnSpPr>
            <a:cxnSpLocks/>
          </p:cNvCxnSpPr>
          <p:nvPr/>
        </p:nvCxnSpPr>
        <p:spPr>
          <a:xfrm>
            <a:off x="357187" y="5679380"/>
            <a:ext cx="11477626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7085C1-4A70-820C-D6AD-E2AE665E4CC8}"/>
              </a:ext>
            </a:extLst>
          </p:cNvPr>
          <p:cNvSpPr/>
          <p:nvPr/>
        </p:nvSpPr>
        <p:spPr>
          <a:xfrm>
            <a:off x="562708" y="5520517"/>
            <a:ext cx="1532268" cy="3177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2012-14</a:t>
            </a:r>
            <a:endParaRPr lang="en-AU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E12731-3A74-3B1D-EE93-A6E1D1144027}"/>
              </a:ext>
            </a:extLst>
          </p:cNvPr>
          <p:cNvSpPr/>
          <p:nvPr/>
        </p:nvSpPr>
        <p:spPr>
          <a:xfrm>
            <a:off x="2133331" y="5520517"/>
            <a:ext cx="1532268" cy="3177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2014</a:t>
            </a:r>
            <a:endParaRPr lang="en-AU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247687-EA7E-E6EF-76F6-6FDBF7B7AD74}"/>
              </a:ext>
            </a:extLst>
          </p:cNvPr>
          <p:cNvSpPr/>
          <p:nvPr/>
        </p:nvSpPr>
        <p:spPr>
          <a:xfrm>
            <a:off x="3703954" y="5520517"/>
            <a:ext cx="1532268" cy="3177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2015-2016</a:t>
            </a:r>
            <a:endParaRPr lang="en-AU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C8DD13-B0DE-1277-2410-43E52353B057}"/>
              </a:ext>
            </a:extLst>
          </p:cNvPr>
          <p:cNvSpPr/>
          <p:nvPr/>
        </p:nvSpPr>
        <p:spPr>
          <a:xfrm>
            <a:off x="5274577" y="5520517"/>
            <a:ext cx="1532268" cy="3177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2020</a:t>
            </a:r>
            <a:endParaRPr lang="en-AU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8D2EA1-327C-203D-8F32-DDB97059DACA}"/>
              </a:ext>
            </a:extLst>
          </p:cNvPr>
          <p:cNvSpPr/>
          <p:nvPr/>
        </p:nvSpPr>
        <p:spPr>
          <a:xfrm>
            <a:off x="6845200" y="5520517"/>
            <a:ext cx="1532268" cy="3177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2021</a:t>
            </a:r>
            <a:endParaRPr lang="en-AU" sz="1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A89775-4EEB-EACD-662B-DA1952F436C6}"/>
              </a:ext>
            </a:extLst>
          </p:cNvPr>
          <p:cNvSpPr/>
          <p:nvPr/>
        </p:nvSpPr>
        <p:spPr>
          <a:xfrm>
            <a:off x="9986443" y="5520517"/>
            <a:ext cx="1532268" cy="3177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2024</a:t>
            </a:r>
            <a:endParaRPr lang="en-A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8EA313-943E-19CA-5BF3-4117C63A52E6}"/>
              </a:ext>
            </a:extLst>
          </p:cNvPr>
          <p:cNvSpPr txBox="1"/>
          <p:nvPr/>
        </p:nvSpPr>
        <p:spPr>
          <a:xfrm>
            <a:off x="310149" y="3821875"/>
            <a:ext cx="2034416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1600" dirty="0"/>
              <a:t>Ο Δρ. Πετράτος ξεκίνησε την έρευνά του σε δοκιμασίες φαρμάκων και πειράματα κυτταρικών καλλιεργειών.</a:t>
            </a: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4B64D1-4EA8-708D-EE27-0A9CD5F1C1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6558" y="3004916"/>
            <a:ext cx="698660" cy="6267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D16920-F7EE-5D4B-B0DB-288B5F8E70CA}"/>
              </a:ext>
            </a:extLst>
          </p:cNvPr>
          <p:cNvSpPr txBox="1"/>
          <p:nvPr/>
        </p:nvSpPr>
        <p:spPr>
          <a:xfrm>
            <a:off x="1965504" y="2346849"/>
            <a:ext cx="1835396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1600" dirty="0"/>
              <a:t>Η NeuOrphan ιδρύθηκε και κατατέθηκε προσωρινή αίτηση διπλώματος ευρεσιτεχνίας.</a:t>
            </a: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D2A1AC-3E06-8661-E151-5D5CB4A3215B}"/>
              </a:ext>
            </a:extLst>
          </p:cNvPr>
          <p:cNvSpPr txBox="1"/>
          <p:nvPr/>
        </p:nvSpPr>
        <p:spPr>
          <a:xfrm>
            <a:off x="5032275" y="2424297"/>
            <a:ext cx="19895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 smtClean="0"/>
              <a:t>X</a:t>
            </a:r>
            <a:r>
              <a:rPr lang="el-GR" sz="1600" dirty="0" smtClean="0"/>
              <a:t>ορηγήθηκαν </a:t>
            </a:r>
            <a:r>
              <a:rPr lang="el-GR" sz="1600" dirty="0"/>
              <a:t>διπλώματα ευρεσιτεχνίας στις ΗΠΑ και την Αυστραλία.</a:t>
            </a:r>
            <a:endParaRPr lang="en-GB" sz="16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BEDB21-BC29-28DD-DAEA-490A40777533}"/>
              </a:ext>
            </a:extLst>
          </p:cNvPr>
          <p:cNvCxnSpPr>
            <a:cxnSpLocks/>
          </p:cNvCxnSpPr>
          <p:nvPr/>
        </p:nvCxnSpPr>
        <p:spPr>
          <a:xfrm flipV="1">
            <a:off x="6022187" y="3104019"/>
            <a:ext cx="0" cy="2286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A7AD61E-A638-56D4-5564-9103041FC0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382" y="1485302"/>
            <a:ext cx="593640" cy="646331"/>
          </a:xfrm>
          <a:prstGeom prst="rect">
            <a:avLst/>
          </a:prstGeom>
        </p:spPr>
      </p:pic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195DEF-F90F-5F5D-A23F-9CE6676D03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64" y="1518409"/>
            <a:ext cx="546590" cy="699635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F64C9B7-A8FC-5094-6319-625F09757509}"/>
              </a:ext>
            </a:extLst>
          </p:cNvPr>
          <p:cNvSpPr/>
          <p:nvPr/>
        </p:nvSpPr>
        <p:spPr>
          <a:xfrm>
            <a:off x="8415823" y="5520517"/>
            <a:ext cx="1532268" cy="3177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2021-2022</a:t>
            </a:r>
            <a:endParaRPr lang="en-AU" sz="1400" dirty="0"/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4C88563D-E9A8-9704-51C3-37B76B737FBB}"/>
              </a:ext>
            </a:extLst>
          </p:cNvPr>
          <p:cNvSpPr/>
          <p:nvPr/>
        </p:nvSpPr>
        <p:spPr>
          <a:xfrm>
            <a:off x="2133331" y="5895830"/>
            <a:ext cx="9385380" cy="25034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Research Services Agreement with Monash University (Melbourne)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C14A71-53A4-4B9D-CC51-34A255A6A230}"/>
              </a:ext>
            </a:extLst>
          </p:cNvPr>
          <p:cNvSpPr txBox="1"/>
          <p:nvPr/>
        </p:nvSpPr>
        <p:spPr>
          <a:xfrm>
            <a:off x="8273700" y="3332725"/>
            <a:ext cx="1798344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1600" dirty="0" smtClean="0"/>
              <a:t>Χορηγήθηκαν οι Ευρωπαϊκές &amp; Καναδικές πατέντες</a:t>
            </a:r>
            <a:endParaRPr lang="en-GB" sz="16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E98945-A11D-A0B3-D069-CD3348356E4A}"/>
              </a:ext>
            </a:extLst>
          </p:cNvPr>
          <p:cNvCxnSpPr>
            <a:cxnSpLocks/>
          </p:cNvCxnSpPr>
          <p:nvPr/>
        </p:nvCxnSpPr>
        <p:spPr>
          <a:xfrm flipV="1">
            <a:off x="9167996" y="4360460"/>
            <a:ext cx="0" cy="102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E729BD-424C-2710-95AC-44BE566492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31" y="2484210"/>
            <a:ext cx="546590" cy="69963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5494F0-F1AB-C7F3-11E7-FA22B8333BBC}"/>
              </a:ext>
            </a:extLst>
          </p:cNvPr>
          <p:cNvCxnSpPr>
            <a:cxnSpLocks/>
          </p:cNvCxnSpPr>
          <p:nvPr/>
        </p:nvCxnSpPr>
        <p:spPr>
          <a:xfrm flipV="1">
            <a:off x="10730665" y="3067075"/>
            <a:ext cx="0" cy="2323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C6E56E6-8FE5-16C7-FB75-A06EFC00806A}"/>
              </a:ext>
            </a:extLst>
          </p:cNvPr>
          <p:cNvSpPr txBox="1"/>
          <p:nvPr/>
        </p:nvSpPr>
        <p:spPr>
          <a:xfrm>
            <a:off x="9735877" y="2075026"/>
            <a:ext cx="1989576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600" dirty="0" smtClean="0"/>
              <a:t>Completed </a:t>
            </a:r>
            <a:r>
              <a:rPr lang="en-GB" sz="1600" i="1" dirty="0" smtClean="0"/>
              <a:t>in vivo</a:t>
            </a:r>
          </a:p>
          <a:p>
            <a:pPr algn="ctr">
              <a:lnSpc>
                <a:spcPct val="95000"/>
              </a:lnSpc>
            </a:pPr>
            <a:r>
              <a:rPr lang="en-GB" sz="1600" dirty="0" smtClean="0"/>
              <a:t>animal studies in</a:t>
            </a:r>
          </a:p>
          <a:p>
            <a:pPr algn="ctr">
              <a:lnSpc>
                <a:spcPct val="95000"/>
              </a:lnSpc>
            </a:pPr>
            <a:r>
              <a:rPr lang="en-GB" sz="1600" dirty="0" smtClean="0"/>
              <a:t>Greece &amp; Israel</a:t>
            </a:r>
            <a:endParaRPr lang="en-GB" sz="16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2A88F9-EED4-DE60-8EE5-6CA72009DA53}"/>
              </a:ext>
            </a:extLst>
          </p:cNvPr>
          <p:cNvCxnSpPr>
            <a:cxnSpLocks/>
          </p:cNvCxnSpPr>
          <p:nvPr/>
        </p:nvCxnSpPr>
        <p:spPr>
          <a:xfrm flipV="1">
            <a:off x="7612151" y="4875313"/>
            <a:ext cx="0" cy="514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A8D6FC7-D379-E8AA-7AB2-FA8AD16DCFE2}"/>
              </a:ext>
            </a:extLst>
          </p:cNvPr>
          <p:cNvSpPr txBox="1"/>
          <p:nvPr/>
        </p:nvSpPr>
        <p:spPr>
          <a:xfrm>
            <a:off x="6617178" y="3799182"/>
            <a:ext cx="1989576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1600" dirty="0"/>
              <a:t>Ξεκίνησαν οι προκλινικές μελέτες.</a:t>
            </a:r>
            <a:endParaRPr lang="en-GB" sz="16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6A3275-3750-C74A-8442-1552E64B9E43}"/>
              </a:ext>
            </a:extLst>
          </p:cNvPr>
          <p:cNvCxnSpPr>
            <a:cxnSpLocks/>
          </p:cNvCxnSpPr>
          <p:nvPr/>
        </p:nvCxnSpPr>
        <p:spPr>
          <a:xfrm flipV="1">
            <a:off x="1327357" y="5199797"/>
            <a:ext cx="0" cy="19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DD70F0-245B-28A7-7BA3-2256AA6A52C2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2883202" y="4076553"/>
            <a:ext cx="0" cy="1313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97669A7-2D5D-65C7-1AD6-C2BD7E58774F}"/>
              </a:ext>
            </a:extLst>
          </p:cNvPr>
          <p:cNvCxnSpPr>
            <a:cxnSpLocks/>
          </p:cNvCxnSpPr>
          <p:nvPr/>
        </p:nvCxnSpPr>
        <p:spPr>
          <a:xfrm flipV="1">
            <a:off x="4493638" y="5132740"/>
            <a:ext cx="2949" cy="257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1A8FF78-8A39-C91A-17AB-949CDF360D59}"/>
              </a:ext>
            </a:extLst>
          </p:cNvPr>
          <p:cNvSpPr txBox="1"/>
          <p:nvPr/>
        </p:nvSpPr>
        <p:spPr>
          <a:xfrm>
            <a:off x="3615289" y="3010779"/>
            <a:ext cx="1775574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1600" dirty="0"/>
              <a:t>Τα δεδομένα υποδεικνύουν ότι το Dioprotectome™ ενδέχεται να είναι αποτελεσματικό στη θεραπεία της Πολλαπλής Σκλήρυνσης.</a:t>
            </a:r>
            <a:endParaRPr lang="en-GB" sz="1600" dirty="0"/>
          </a:p>
        </p:txBody>
      </p:sp>
      <p:pic>
        <p:nvPicPr>
          <p:cNvPr id="75" name="Picture 7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733A35-9371-5820-9C51-F85F74740C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31" y="1339787"/>
            <a:ext cx="453667" cy="604889"/>
          </a:xfrm>
          <a:prstGeom prst="rect">
            <a:avLst/>
          </a:prstGeom>
        </p:spPr>
      </p:pic>
      <p:pic>
        <p:nvPicPr>
          <p:cNvPr id="77" name="Picture 7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779A68E-769E-FEC1-3BAF-CDEDA17F24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06" y="2440305"/>
            <a:ext cx="720762" cy="504851"/>
          </a:xfrm>
          <a:prstGeom prst="rect">
            <a:avLst/>
          </a:prstGeom>
        </p:spPr>
      </p:pic>
      <p:pic>
        <p:nvPicPr>
          <p:cNvPr id="79" name="Picture 7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F7B4B1B-05EE-E439-5835-A9CCC1008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42" y="3119117"/>
            <a:ext cx="593756" cy="58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9A13B-23C1-1640-D4F2-5E8CE6E9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ΟΜΑΔΟΠΟΙΗΣΗ ΠΑΤΕΝΤΩΝ </a:t>
            </a:r>
            <a:r>
              <a:rPr lang="en-GB" dirty="0" smtClean="0"/>
              <a:t>&amp; </a:t>
            </a:r>
            <a:r>
              <a:rPr lang="el-GR" dirty="0" smtClean="0"/>
              <a:t>ΣΤΡΑΤΗΓΙΚΗ </a:t>
            </a:r>
            <a:endParaRPr lang="en-AU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1CB5A6F2-42EB-50E9-B23E-644981A05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29" y="4003596"/>
            <a:ext cx="4788090" cy="22602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844D4C-1E02-085D-6CDF-314309A2BE26}"/>
              </a:ext>
            </a:extLst>
          </p:cNvPr>
          <p:cNvSpPr txBox="1"/>
          <p:nvPr/>
        </p:nvSpPr>
        <p:spPr>
          <a:xfrm>
            <a:off x="7013237" y="1237646"/>
            <a:ext cx="389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ΔΙΕΘΝΕΙΣ ΠΑΤΕΝΤΕΣ ΦΑΡΜΑΚΟΥ</a:t>
            </a:r>
            <a:endParaRPr lang="en-AU" dirty="0"/>
          </a:p>
        </p:txBody>
      </p:sp>
      <p:pic>
        <p:nvPicPr>
          <p:cNvPr id="14" name="Picture 13" descr="A flag button with a black background&#10;&#10;Description automatically generated">
            <a:extLst>
              <a:ext uri="{FF2B5EF4-FFF2-40B4-BE49-F238E27FC236}">
                <a16:creationId xmlns:a16="http://schemas.microsoft.com/office/drawing/2014/main" id="{02A3DC07-6B18-8676-921E-0AB3764B4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48" y="1727112"/>
            <a:ext cx="427920" cy="432000"/>
          </a:xfrm>
          <a:prstGeom prst="rect">
            <a:avLst/>
          </a:prstGeom>
        </p:spPr>
      </p:pic>
      <p:pic>
        <p:nvPicPr>
          <p:cNvPr id="16" name="Picture 15" descr="A red white and blue flag&#10;&#10;Description automatically generated">
            <a:extLst>
              <a:ext uri="{FF2B5EF4-FFF2-40B4-BE49-F238E27FC236}">
                <a16:creationId xmlns:a16="http://schemas.microsoft.com/office/drawing/2014/main" id="{0088F0C5-4BD9-ABC4-E73C-E4715AC87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79" y="2734504"/>
            <a:ext cx="427925" cy="432000"/>
          </a:xfrm>
          <a:prstGeom prst="rect">
            <a:avLst/>
          </a:prstGeom>
        </p:spPr>
      </p:pic>
      <p:pic>
        <p:nvPicPr>
          <p:cNvPr id="18" name="Picture 17" descr="A blue circle with yellow stars&#10;&#10;Description automatically generated">
            <a:extLst>
              <a:ext uri="{FF2B5EF4-FFF2-40B4-BE49-F238E27FC236}">
                <a16:creationId xmlns:a16="http://schemas.microsoft.com/office/drawing/2014/main" id="{E50767D1-E20F-18B8-509A-5FF82FF8B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80" y="1727112"/>
            <a:ext cx="432000" cy="432000"/>
          </a:xfrm>
          <a:prstGeom prst="rect">
            <a:avLst/>
          </a:prstGeom>
        </p:spPr>
      </p:pic>
      <p:pic>
        <p:nvPicPr>
          <p:cNvPr id="20" name="Picture 19" descr="A blue and red flag with white stars&#10;&#10;Description automatically generated">
            <a:extLst>
              <a:ext uri="{FF2B5EF4-FFF2-40B4-BE49-F238E27FC236}">
                <a16:creationId xmlns:a16="http://schemas.microsoft.com/office/drawing/2014/main" id="{7ABCFAB9-6FDA-2BBB-86FA-B3B229151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82" y="1727112"/>
            <a:ext cx="427920" cy="432000"/>
          </a:xfrm>
          <a:prstGeom prst="rect">
            <a:avLst/>
          </a:prstGeom>
        </p:spPr>
      </p:pic>
      <p:pic>
        <p:nvPicPr>
          <p:cNvPr id="22" name="Picture 21" descr="A red and white flag&#10;&#10;Description automatically generated">
            <a:extLst>
              <a:ext uri="{FF2B5EF4-FFF2-40B4-BE49-F238E27FC236}">
                <a16:creationId xmlns:a16="http://schemas.microsoft.com/office/drawing/2014/main" id="{2F01F955-21B0-2A4A-2388-09F3500C47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14" y="1727112"/>
            <a:ext cx="427920" cy="432000"/>
          </a:xfrm>
          <a:prstGeom prst="rect">
            <a:avLst/>
          </a:prstGeom>
        </p:spPr>
      </p:pic>
      <p:pic>
        <p:nvPicPr>
          <p:cNvPr id="24" name="Picture 23" descr="A flag on a black background&#10;&#10;Description automatically generated">
            <a:extLst>
              <a:ext uri="{FF2B5EF4-FFF2-40B4-BE49-F238E27FC236}">
                <a16:creationId xmlns:a16="http://schemas.microsoft.com/office/drawing/2014/main" id="{4CA22B8A-A341-E926-CA46-F293497FB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40" y="2734504"/>
            <a:ext cx="432000" cy="432000"/>
          </a:xfrm>
          <a:prstGeom prst="rect">
            <a:avLst/>
          </a:prstGeom>
        </p:spPr>
      </p:pic>
      <p:pic>
        <p:nvPicPr>
          <p:cNvPr id="26" name="Picture 25" descr="A blue and white flag&#10;&#10;Description automatically generated">
            <a:extLst>
              <a:ext uri="{FF2B5EF4-FFF2-40B4-BE49-F238E27FC236}">
                <a16:creationId xmlns:a16="http://schemas.microsoft.com/office/drawing/2014/main" id="{81645BE4-E04D-33FF-8A44-2FCEAA0772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40" y="2734504"/>
            <a:ext cx="432000" cy="432000"/>
          </a:xfrm>
          <a:prstGeom prst="rect">
            <a:avLst/>
          </a:prstGeom>
        </p:spPr>
      </p:pic>
      <p:pic>
        <p:nvPicPr>
          <p:cNvPr id="28" name="Picture 27" descr="A flag in a circle&#10;&#10;Description automatically generated">
            <a:extLst>
              <a:ext uri="{FF2B5EF4-FFF2-40B4-BE49-F238E27FC236}">
                <a16:creationId xmlns:a16="http://schemas.microsoft.com/office/drawing/2014/main" id="{E8753121-9F76-410D-5F4C-E17AD59CD5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626" y="1727112"/>
            <a:ext cx="427920" cy="432000"/>
          </a:xfrm>
          <a:prstGeom prst="rect">
            <a:avLst/>
          </a:prstGeom>
        </p:spPr>
      </p:pic>
      <p:pic>
        <p:nvPicPr>
          <p:cNvPr id="30" name="Picture 29" descr="A red white and blue flag&#10;&#10;Description automatically generated">
            <a:extLst>
              <a:ext uri="{FF2B5EF4-FFF2-40B4-BE49-F238E27FC236}">
                <a16:creationId xmlns:a16="http://schemas.microsoft.com/office/drawing/2014/main" id="{86A13C3B-76F6-7E95-1268-94E185DE53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93" y="1727112"/>
            <a:ext cx="427920" cy="432000"/>
          </a:xfrm>
          <a:prstGeom prst="rect">
            <a:avLst/>
          </a:prstGeom>
        </p:spPr>
      </p:pic>
      <p:pic>
        <p:nvPicPr>
          <p:cNvPr id="32" name="Picture 31" descr="A red white and blue flag&#10;&#10;Description automatically generated">
            <a:extLst>
              <a:ext uri="{FF2B5EF4-FFF2-40B4-BE49-F238E27FC236}">
                <a16:creationId xmlns:a16="http://schemas.microsoft.com/office/drawing/2014/main" id="{A744C126-30B1-432B-9388-C684C123B6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626" y="2734504"/>
            <a:ext cx="432000" cy="432000"/>
          </a:xfrm>
          <a:prstGeom prst="rect">
            <a:avLst/>
          </a:prstGeom>
        </p:spPr>
      </p:pic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id="{54D02EB8-AE13-B6BC-3DC6-686F1A4430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9127697"/>
              </p:ext>
            </p:extLst>
          </p:nvPr>
        </p:nvGraphicFramePr>
        <p:xfrm>
          <a:off x="365125" y="1415116"/>
          <a:ext cx="5444304" cy="51240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69546">
                  <a:extLst>
                    <a:ext uri="{9D8B030D-6E8A-4147-A177-3AD203B41FA5}">
                      <a16:colId xmlns:a16="http://schemas.microsoft.com/office/drawing/2014/main" val="1474731546"/>
                    </a:ext>
                  </a:extLst>
                </a:gridCol>
                <a:gridCol w="1653988">
                  <a:extLst>
                    <a:ext uri="{9D8B030D-6E8A-4147-A177-3AD203B41FA5}">
                      <a16:colId xmlns:a16="http://schemas.microsoft.com/office/drawing/2014/main" val="1085208890"/>
                    </a:ext>
                  </a:extLst>
                </a:gridCol>
                <a:gridCol w="2420770">
                  <a:extLst>
                    <a:ext uri="{9D8B030D-6E8A-4147-A177-3AD203B41FA5}">
                      <a16:colId xmlns:a16="http://schemas.microsoft.com/office/drawing/2014/main" val="2455581247"/>
                    </a:ext>
                  </a:extLst>
                </a:gridCol>
              </a:tblGrid>
              <a:tr h="31641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ΧΡΗΣΗ</a:t>
                      </a:r>
                      <a:r>
                        <a:rPr lang="el-GR" sz="1400" baseline="0" dirty="0" smtClean="0"/>
                        <a:t> &amp; ΜΕΘΟΔΟΙ ΤΩΝ ΠΑΤΕΝΤΩΝ ΣΕ ΧΡΗΣΗ</a:t>
                      </a:r>
                      <a:endParaRPr lang="en-A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22069"/>
                  </a:ext>
                </a:extLst>
              </a:tr>
              <a:tr h="59684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“Improvements in oligodendroglial cell culturing methods and in methods for treating neurodegenerative disorders by using thyroid hormones or analogues”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005867"/>
                  </a:ext>
                </a:extLst>
              </a:tr>
              <a:tr h="42390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400" b="1" dirty="0"/>
                        <a:t>Australia</a:t>
                      </a:r>
                      <a:endParaRPr lang="en-A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AU" sz="1400" dirty="0"/>
                        <a:t>AU2015372427A1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AU" sz="1400" dirty="0"/>
                        <a:t>AU2015372427B2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AU" sz="1400" dirty="0"/>
                        <a:t>2017-08-10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AU" sz="1400" dirty="0"/>
                        <a:t>2020-07-02 [Granted]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2799241"/>
                  </a:ext>
                </a:extLst>
              </a:tr>
              <a:tr h="42390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400" b="1" dirty="0"/>
                        <a:t>Canada</a:t>
                      </a:r>
                      <a:endParaRPr lang="en-A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AU" sz="1400" dirty="0"/>
                        <a:t>CA2971901A1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AU" sz="1400" dirty="0"/>
                        <a:t>CA2971901A1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2016-06-30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2022-06-21 [Granted]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2502221"/>
                  </a:ext>
                </a:extLst>
              </a:tr>
              <a:tr h="76978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400" b="1" dirty="0"/>
                        <a:t>Europe</a:t>
                      </a:r>
                      <a:endParaRPr lang="en-A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EP3237605A1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EP3237605A4, EP3237605B1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AU" sz="1400" dirty="0"/>
                        <a:t>2017-11-01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2018-07-11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2021-02-24 [Granted] (GB, FR, DE, CZH, GR, NO, NL, IT)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6411607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400" b="1" dirty="0"/>
                        <a:t>USA</a:t>
                      </a:r>
                      <a:endParaRPr lang="en-A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AU" sz="1400" dirty="0"/>
                        <a:t>US10640748B2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AU" sz="1400" dirty="0"/>
                        <a:t>2020-05-05, [Granted]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3863794"/>
                  </a:ext>
                </a:extLst>
              </a:tr>
              <a:tr h="59684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“Oligodendroglial cell culturing methods and in methods for treating neurodegenerative disorders by using thyroid hormones or analogues”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009725"/>
                  </a:ext>
                </a:extLst>
              </a:tr>
              <a:tr h="31641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400" b="1" dirty="0"/>
                        <a:t>USA</a:t>
                      </a:r>
                      <a:endParaRPr lang="en-AU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400" dirty="0"/>
                        <a:t>US2017342380A1,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400" dirty="0"/>
                        <a:t>2017-11-30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88584065"/>
                  </a:ext>
                </a:extLst>
              </a:tr>
              <a:tr h="42390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endParaRPr lang="en-A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en-GB" sz="1400" dirty="0"/>
                        <a:t>WO2016101017A1</a:t>
                      </a:r>
                      <a:endParaRPr lang="en-AU" sz="1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2016-06-30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Priority date: 2014-12-24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506524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7F7BCB8C-E6A7-CCBF-76C4-9F06FDF3D040}"/>
              </a:ext>
            </a:extLst>
          </p:cNvPr>
          <p:cNvSpPr txBox="1"/>
          <p:nvPr/>
        </p:nvSpPr>
        <p:spPr>
          <a:xfrm>
            <a:off x="7445576" y="3634264"/>
            <a:ext cx="314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ΣΤΡΑΤΗΓΙΚΗ ΠΑΤΕΝΤΩΝ Ι</a:t>
            </a:r>
            <a:r>
              <a:rPr lang="en-US" dirty="0" smtClean="0"/>
              <a:t>P</a:t>
            </a:r>
            <a:endParaRPr lang="en-AU" dirty="0"/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11ECCD8-4A21-921C-87AF-7FB339F0458D}"/>
              </a:ext>
            </a:extLst>
          </p:cNvPr>
          <p:cNvGraphicFramePr>
            <a:graphicFrameLocks noGrp="1"/>
          </p:cNvGraphicFramePr>
          <p:nvPr/>
        </p:nvGraphicFramePr>
        <p:xfrm>
          <a:off x="6154713" y="2186201"/>
          <a:ext cx="5616000" cy="518160"/>
        </p:xfrm>
        <a:graphic>
          <a:graphicData uri="http://schemas.openxmlformats.org/drawingml/2006/table">
            <a:tbl>
              <a:tblPr bandCol="1">
                <a:tableStyleId>{69012ECD-51FC-41F1-AA8D-1B2483CD663E}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31991138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971511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58521371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31984623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3398584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598080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Australia</a:t>
                      </a:r>
                      <a:endParaRPr lang="en-AU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USA</a:t>
                      </a:r>
                      <a:endParaRPr lang="en-AU" sz="1400" b="1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Canada</a:t>
                      </a:r>
                      <a:endParaRPr lang="en-AU" sz="1400" b="1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Europe</a:t>
                      </a:r>
                      <a:endParaRPr lang="en-AU" sz="1400" b="1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Germany</a:t>
                      </a:r>
                      <a:endParaRPr lang="en-AU" sz="1400" b="1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France</a:t>
                      </a:r>
                      <a:endParaRPr lang="en-AU" sz="14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899874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1E0A1880-7A42-7274-7FD7-B774D7CAF3B2}"/>
              </a:ext>
            </a:extLst>
          </p:cNvPr>
          <p:cNvGraphicFramePr>
            <a:graphicFrameLocks noGrp="1"/>
          </p:cNvGraphicFramePr>
          <p:nvPr/>
        </p:nvGraphicFramePr>
        <p:xfrm>
          <a:off x="6482075" y="3185354"/>
          <a:ext cx="5076199" cy="304800"/>
        </p:xfrm>
        <a:graphic>
          <a:graphicData uri="http://schemas.openxmlformats.org/drawingml/2006/table">
            <a:tbl>
              <a:tblPr bandCol="1">
                <a:tableStyleId>{69012ECD-51FC-41F1-AA8D-1B2483CD663E}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31991138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971511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585213710"/>
                    </a:ext>
                  </a:extLst>
                </a:gridCol>
                <a:gridCol w="1332199">
                  <a:extLst>
                    <a:ext uri="{9D8B030D-6E8A-4147-A177-3AD203B41FA5}">
                      <a16:colId xmlns:a16="http://schemas.microsoft.com/office/drawing/2014/main" val="231984623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33985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UK</a:t>
                      </a:r>
                      <a:endParaRPr lang="en-AU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Greece</a:t>
                      </a:r>
                      <a:endParaRPr lang="en-AU" sz="1400" b="1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Italy</a:t>
                      </a:r>
                      <a:endParaRPr lang="en-AU" sz="1400" b="1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Netherlands</a:t>
                      </a:r>
                      <a:endParaRPr lang="en-AU" sz="1400" b="1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Norway</a:t>
                      </a:r>
                      <a:endParaRPr lang="en-AU" sz="1400" b="1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8998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388D8A7-E3C1-7B4B-E1B9-7C2D3091C49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00" y="2744768"/>
            <a:ext cx="440586" cy="4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3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AE56-DACC-CC27-0004-92693160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Development Plan</a:t>
            </a:r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837090-95E0-026B-A9E1-180E6E7F5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02154"/>
              </p:ext>
            </p:extLst>
          </p:nvPr>
        </p:nvGraphicFramePr>
        <p:xfrm>
          <a:off x="3500651" y="1444530"/>
          <a:ext cx="8334162" cy="49550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20370">
                  <a:extLst>
                    <a:ext uri="{9D8B030D-6E8A-4147-A177-3AD203B41FA5}">
                      <a16:colId xmlns:a16="http://schemas.microsoft.com/office/drawing/2014/main" val="966861323"/>
                    </a:ext>
                  </a:extLst>
                </a:gridCol>
                <a:gridCol w="2770495">
                  <a:extLst>
                    <a:ext uri="{9D8B030D-6E8A-4147-A177-3AD203B41FA5}">
                      <a16:colId xmlns:a16="http://schemas.microsoft.com/office/drawing/2014/main" val="966578615"/>
                    </a:ext>
                  </a:extLst>
                </a:gridCol>
                <a:gridCol w="2943297">
                  <a:extLst>
                    <a:ext uri="{9D8B030D-6E8A-4147-A177-3AD203B41FA5}">
                      <a16:colId xmlns:a16="http://schemas.microsoft.com/office/drawing/2014/main" val="1606484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Pre-clinical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Phase 1 Clinical Study</a:t>
                      </a:r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Phase 2 Clinical Study</a:t>
                      </a:r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5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r>
                        <a:rPr lang="en-GB" sz="1600" b="1" dirty="0"/>
                        <a:t>Regulatory Pathway: </a:t>
                      </a:r>
                      <a:r>
                        <a:rPr lang="en-GB" sz="1600" dirty="0"/>
                        <a:t>Safety profiling to test drug-to-drug interaction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r>
                        <a:rPr lang="en-GB" sz="1600" b="1" dirty="0"/>
                        <a:t>GMP Manufacturing: </a:t>
                      </a:r>
                      <a:r>
                        <a:rPr lang="en-GB" sz="1600" dirty="0"/>
                        <a:t>Manufacturing Dioprotectome</a:t>
                      </a:r>
                      <a:r>
                        <a:rPr lang="en-GB" sz="1600" b="0" baseline="30000" dirty="0"/>
                        <a:t>TM</a:t>
                      </a:r>
                      <a:r>
                        <a:rPr lang="en-GB" sz="1600" dirty="0"/>
                        <a:t> for Phase-2 studies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r>
                        <a:rPr lang="en-GB" sz="1600" b="1" dirty="0"/>
                        <a:t>Clinical trial &amp; Ethics:</a:t>
                      </a:r>
                      <a:r>
                        <a:rPr lang="en-GB" sz="1600" dirty="0"/>
                        <a:t/>
                      </a:r>
                      <a:br>
                        <a:rPr lang="en-GB" sz="1600" dirty="0"/>
                      </a:br>
                      <a:r>
                        <a:rPr lang="en-GB" sz="1600" dirty="0"/>
                        <a:t>Writing and submission</a:t>
                      </a:r>
                      <a:r>
                        <a:rPr lang="en-AU" sz="1600" dirty="0"/>
                        <a:t> </a:t>
                      </a:r>
                      <a:br>
                        <a:rPr lang="en-AU" sz="1600" dirty="0"/>
                      </a:br>
                      <a:r>
                        <a:rPr lang="en-AU" sz="1600" dirty="0"/>
                        <a:t>of clinical trial protocol &amp;</a:t>
                      </a:r>
                      <a:r>
                        <a:rPr lang="en-GB" sz="1600" dirty="0"/>
                        <a:t/>
                      </a:r>
                      <a:br>
                        <a:rPr lang="en-GB" sz="1600" dirty="0"/>
                      </a:br>
                      <a:r>
                        <a:rPr lang="en-GB" sz="1600" dirty="0"/>
                        <a:t>Human Ethics approval 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for</a:t>
                      </a:r>
                      <a:r>
                        <a:rPr lang="en-AU" sz="1600" dirty="0"/>
                        <a:t> submission to the TGA/EMA</a:t>
                      </a:r>
                      <a:r>
                        <a:rPr lang="en-GB" sz="1600" dirty="0"/>
                        <a:t> Regulators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600" b="1" dirty="0"/>
                        <a:t>Phase 1 Not Required: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1600" dirty="0"/>
                        <a:t>Given the substantial safety human data on the off-patent drug, Dioprotectome</a:t>
                      </a:r>
                      <a:r>
                        <a:rPr lang="en-GB" sz="1600" baseline="30000" dirty="0"/>
                        <a:t>TM</a:t>
                      </a:r>
                      <a:r>
                        <a:rPr lang="en-GB" sz="1600" dirty="0"/>
                        <a:t> and its derived analogs are of high translational potential and can be fast-tracked to Phase-2 studies.</a:t>
                      </a:r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200"/>
                        </a:spcAft>
                      </a:pPr>
                      <a:r>
                        <a:rPr lang="en-GB" sz="1600" dirty="0"/>
                        <a:t>Patients: </a:t>
                      </a:r>
                      <a:r>
                        <a:rPr lang="en-GB" sz="1600" b="1" dirty="0"/>
                        <a:t>200 in Australia, 400 patients in Greece, US TBC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1200"/>
                        </a:spcAft>
                      </a:pPr>
                      <a:r>
                        <a:rPr lang="en-GB" sz="1600" dirty="0"/>
                        <a:t>Length: </a:t>
                      </a:r>
                      <a:r>
                        <a:rPr lang="en-GB" sz="1600" b="1" dirty="0"/>
                        <a:t>12 months duration from patient recruitment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1200"/>
                        </a:spcAft>
                      </a:pPr>
                      <a:r>
                        <a:rPr lang="en-GB" sz="1600" dirty="0"/>
                        <a:t>Locations: </a:t>
                      </a:r>
                      <a:r>
                        <a:rPr lang="en-GB" sz="1600" b="1" dirty="0"/>
                        <a:t>Australia, Greece and USA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1200"/>
                        </a:spcAft>
                      </a:pPr>
                      <a:r>
                        <a:rPr lang="en-GB" sz="1600" dirty="0"/>
                        <a:t>Objectives: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To measure functional cognition and fatigue (using MS reactor) and;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To monitor progression of MS (using MRI scans) and measure EDSS (Expanded Disability Status Scale) on enrolled participants living with MS.</a:t>
                      </a:r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83630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C983E7-E569-9311-E09C-A20142C38E68}"/>
              </a:ext>
            </a:extLst>
          </p:cNvPr>
          <p:cNvSpPr txBox="1">
            <a:spLocks/>
          </p:cNvSpPr>
          <p:nvPr/>
        </p:nvSpPr>
        <p:spPr>
          <a:xfrm>
            <a:off x="364451" y="1358777"/>
            <a:ext cx="2909692" cy="4464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sz="2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Current funding rounds progress Dioprotectome</a:t>
            </a:r>
            <a:r>
              <a:rPr lang="en-GB" baseline="30000" dirty="0"/>
              <a:t>TM</a:t>
            </a:r>
            <a:r>
              <a:rPr lang="en-GB" dirty="0"/>
              <a:t> to Phase 2 clinical study</a:t>
            </a:r>
            <a:endParaRPr lang="en-AU" dirty="0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64D661-70D8-7864-AE9B-FA9A6DF150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24" y="4346689"/>
            <a:ext cx="2717249" cy="11411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58E1AD-8246-C12C-84C5-79DACF3E4BB1}"/>
              </a:ext>
            </a:extLst>
          </p:cNvPr>
          <p:cNvSpPr txBox="1"/>
          <p:nvPr/>
        </p:nvSpPr>
        <p:spPr>
          <a:xfrm>
            <a:off x="6232089" y="4291119"/>
            <a:ext cx="1307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Accelerated </a:t>
            </a:r>
            <a:b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to Phase 2</a:t>
            </a:r>
            <a:endParaRPr lang="en-A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2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EF5EE-43ED-F9F7-1AD5-04C9ECADA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0B99-19D9-FF07-5E3D-3A48DBD7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Pathway</a:t>
            </a:r>
            <a:endParaRPr lang="en-AU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ACCF6FA-0F0B-D3FA-E22F-11CC6DE5727F}"/>
              </a:ext>
            </a:extLst>
          </p:cNvPr>
          <p:cNvGraphicFramePr>
            <a:graphicFrameLocks/>
          </p:cNvGraphicFramePr>
          <p:nvPr/>
        </p:nvGraphicFramePr>
        <p:xfrm>
          <a:off x="359999" y="1117600"/>
          <a:ext cx="11486856" cy="5426581"/>
        </p:xfrm>
        <a:graphic>
          <a:graphicData uri="http://schemas.openxmlformats.org/drawingml/2006/table">
            <a:tbl>
              <a:tblPr firstRow="1" bandRow="1" bandCol="1">
                <a:tableStyleId>{912C8C85-51F0-491E-9774-3900AFEF0FD7}</a:tableStyleId>
              </a:tblPr>
              <a:tblGrid>
                <a:gridCol w="2180365">
                  <a:extLst>
                    <a:ext uri="{9D8B030D-6E8A-4147-A177-3AD203B41FA5}">
                      <a16:colId xmlns:a16="http://schemas.microsoft.com/office/drawing/2014/main" val="905245853"/>
                    </a:ext>
                  </a:extLst>
                </a:gridCol>
                <a:gridCol w="1066646">
                  <a:extLst>
                    <a:ext uri="{9D8B030D-6E8A-4147-A177-3AD203B41FA5}">
                      <a16:colId xmlns:a16="http://schemas.microsoft.com/office/drawing/2014/main" val="680370476"/>
                    </a:ext>
                  </a:extLst>
                </a:gridCol>
                <a:gridCol w="2812263">
                  <a:extLst>
                    <a:ext uri="{9D8B030D-6E8A-4147-A177-3AD203B41FA5}">
                      <a16:colId xmlns:a16="http://schemas.microsoft.com/office/drawing/2014/main" val="2137100489"/>
                    </a:ext>
                  </a:extLst>
                </a:gridCol>
                <a:gridCol w="2724727">
                  <a:extLst>
                    <a:ext uri="{9D8B030D-6E8A-4147-A177-3AD203B41FA5}">
                      <a16:colId xmlns:a16="http://schemas.microsoft.com/office/drawing/2014/main" val="3063671152"/>
                    </a:ext>
                  </a:extLst>
                </a:gridCol>
                <a:gridCol w="2702855">
                  <a:extLst>
                    <a:ext uri="{9D8B030D-6E8A-4147-A177-3AD203B41FA5}">
                      <a16:colId xmlns:a16="http://schemas.microsoft.com/office/drawing/2014/main" val="3396681875"/>
                    </a:ext>
                  </a:extLst>
                </a:gridCol>
              </a:tblGrid>
              <a:tr h="379722"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2026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2027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42465"/>
                  </a:ext>
                </a:extLst>
              </a:tr>
              <a:tr h="1744212">
                <a:tc>
                  <a:txBody>
                    <a:bodyPr/>
                    <a:lstStyle/>
                    <a:p>
                      <a:r>
                        <a:rPr lang="en-GB" sz="1600" b="1" dirty="0"/>
                        <a:t>Stage 1 Capital Raise</a:t>
                      </a:r>
                      <a:br>
                        <a:rPr lang="en-GB" sz="1600" b="1" dirty="0"/>
                      </a:br>
                      <a:r>
                        <a:rPr lang="en-GB" sz="1600" b="1" dirty="0"/>
                        <a:t>USD3M </a:t>
                      </a:r>
                      <a:br>
                        <a:rPr lang="en-GB" sz="1600" b="1" dirty="0"/>
                      </a:br>
                      <a:r>
                        <a:rPr lang="en-GB" sz="1600" b="0" dirty="0"/>
                        <a:t>(2024-2025)</a:t>
                      </a:r>
                      <a:endParaRPr lang="en-AU" sz="1600" b="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3758496"/>
                  </a:ext>
                </a:extLst>
              </a:tr>
              <a:tr h="1558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Stage 2 Capital Raise</a:t>
                      </a:r>
                      <a:br>
                        <a:rPr lang="en-GB" sz="1600" b="1" dirty="0"/>
                      </a:br>
                      <a:r>
                        <a:rPr lang="en-GB" sz="1600" b="1" dirty="0"/>
                        <a:t>USD10M </a:t>
                      </a:r>
                      <a:br>
                        <a:rPr lang="en-GB" sz="1600" b="1" dirty="0"/>
                      </a:br>
                      <a:r>
                        <a:rPr lang="en-GB" sz="1600" b="0" dirty="0"/>
                        <a:t>(2025)</a:t>
                      </a:r>
                      <a:endParaRPr lang="en-AU" sz="1600" b="0" i="1" dirty="0"/>
                    </a:p>
                    <a:p>
                      <a:endParaRPr lang="en-GB" sz="16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32277689"/>
                  </a:ext>
                </a:extLst>
              </a:tr>
              <a:tr h="1744212">
                <a:tc>
                  <a:txBody>
                    <a:bodyPr/>
                    <a:lstStyle/>
                    <a:p>
                      <a:r>
                        <a:rPr lang="en-GB" sz="1600" b="1" dirty="0"/>
                        <a:t>Future Capital Raise</a:t>
                      </a:r>
                      <a:br>
                        <a:rPr lang="en-GB" sz="1600" b="1" dirty="0"/>
                      </a:br>
                      <a:r>
                        <a:rPr lang="en-GB" sz="1600" b="1" dirty="0"/>
                        <a:t>$TBC</a:t>
                      </a:r>
                      <a:br>
                        <a:rPr lang="en-GB" sz="1600" b="1" dirty="0"/>
                      </a:br>
                      <a:r>
                        <a:rPr lang="en-GB" sz="1600" b="0" dirty="0"/>
                        <a:t>(2025-2026)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188042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1B79B0-51F5-664C-5D95-044C060C48CD}"/>
              </a:ext>
            </a:extLst>
          </p:cNvPr>
          <p:cNvSpPr/>
          <p:nvPr/>
        </p:nvSpPr>
        <p:spPr>
          <a:xfrm>
            <a:off x="6658978" y="4945461"/>
            <a:ext cx="1050816" cy="7523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100" b="1" dirty="0">
                <a:solidFill>
                  <a:schemeClr val="bg1"/>
                </a:solidFill>
              </a:rPr>
              <a:t>Opening IND regulatory approval (FDA)</a:t>
            </a:r>
            <a:endParaRPr lang="en-AU" sz="11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E43E30-EBBB-AF50-C1A5-189A36081712}"/>
              </a:ext>
            </a:extLst>
          </p:cNvPr>
          <p:cNvSpPr/>
          <p:nvPr/>
        </p:nvSpPr>
        <p:spPr>
          <a:xfrm>
            <a:off x="7741919" y="5491916"/>
            <a:ext cx="4104939" cy="6485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Phase 2B / 3</a:t>
            </a:r>
            <a:br>
              <a:rPr lang="en-GB" sz="1100" b="1" dirty="0"/>
            </a:br>
            <a:r>
              <a:rPr lang="en-GB" sz="1100" b="1" dirty="0"/>
              <a:t>Human Efficacy Studies (</a:t>
            </a:r>
            <a:r>
              <a:rPr lang="en-GB" sz="1100" dirty="0"/>
              <a:t>US) </a:t>
            </a:r>
            <a:r>
              <a:rPr lang="en-GB" sz="1100" b="1" dirty="0"/>
              <a:t>– 24 months from patient recruitment</a:t>
            </a:r>
            <a:endParaRPr lang="en-AU" sz="11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4AE197-70D8-6574-5F71-CAE02407C4DB}"/>
              </a:ext>
            </a:extLst>
          </p:cNvPr>
          <p:cNvSpPr/>
          <p:nvPr/>
        </p:nvSpPr>
        <p:spPr>
          <a:xfrm>
            <a:off x="2521919" y="1627756"/>
            <a:ext cx="1129552" cy="432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90000"/>
              </a:lnSpc>
            </a:pPr>
            <a:r>
              <a:rPr lang="en-GB" sz="1100" b="1" dirty="0">
                <a:solidFill>
                  <a:schemeClr val="tx1"/>
                </a:solidFill>
              </a:rPr>
              <a:t>GMP Manufacturing</a:t>
            </a:r>
            <a:endParaRPr lang="en-AU" sz="11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51E18A-0BAE-DCB7-7B9E-4B6C60803923}"/>
              </a:ext>
            </a:extLst>
          </p:cNvPr>
          <p:cNvSpPr/>
          <p:nvPr/>
        </p:nvSpPr>
        <p:spPr>
          <a:xfrm>
            <a:off x="3651468" y="3342334"/>
            <a:ext cx="952552" cy="1356401"/>
          </a:xfrm>
          <a:prstGeom prst="roundRect">
            <a:avLst>
              <a:gd name="adj" fmla="val 70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1100" b="1" dirty="0">
                <a:solidFill>
                  <a:schemeClr val="bg1"/>
                </a:solidFill>
              </a:rPr>
              <a:t>Opening IND regulatory approval</a:t>
            </a:r>
            <a:br>
              <a:rPr lang="en-GB" sz="1100" b="1" dirty="0">
                <a:solidFill>
                  <a:schemeClr val="bg1"/>
                </a:solidFill>
              </a:rPr>
            </a:br>
            <a:r>
              <a:rPr lang="en-GB" sz="1100" b="1" dirty="0">
                <a:solidFill>
                  <a:schemeClr val="bg1"/>
                </a:solidFill>
              </a:rPr>
              <a:t>(TGA &amp; EMA)</a:t>
            </a:r>
            <a:endParaRPr lang="en-AU" sz="1100" b="1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F35BD3-445A-F0B0-D155-6D8794228445}"/>
              </a:ext>
            </a:extLst>
          </p:cNvPr>
          <p:cNvSpPr/>
          <p:nvPr/>
        </p:nvSpPr>
        <p:spPr>
          <a:xfrm>
            <a:off x="4635499" y="3329426"/>
            <a:ext cx="4490029" cy="6485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Phase 2A</a:t>
            </a:r>
            <a:br>
              <a:rPr lang="en-GB" sz="1100" b="1" dirty="0"/>
            </a:br>
            <a:r>
              <a:rPr lang="en-GB" sz="1100" b="1" dirty="0"/>
              <a:t>Human Efficacy Studies / Antipodes Trial </a:t>
            </a:r>
            <a:br>
              <a:rPr lang="en-GB" sz="1100" b="1" dirty="0"/>
            </a:br>
            <a:r>
              <a:rPr lang="en-GB" sz="1100" b="1" dirty="0"/>
              <a:t>(Australia</a:t>
            </a:r>
            <a:r>
              <a:rPr lang="en-GB" sz="1100" dirty="0"/>
              <a:t>) </a:t>
            </a:r>
            <a:r>
              <a:rPr lang="en-GB" sz="1100" b="1" dirty="0"/>
              <a:t>– 12 months from patient recruitment</a:t>
            </a:r>
            <a:endParaRPr lang="en-AU" sz="11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FB1A07-F693-73FD-DC2C-2E84BF2223B2}"/>
              </a:ext>
            </a:extLst>
          </p:cNvPr>
          <p:cNvSpPr/>
          <p:nvPr/>
        </p:nvSpPr>
        <p:spPr>
          <a:xfrm>
            <a:off x="4635499" y="4063176"/>
            <a:ext cx="4490029" cy="6485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Phase 2A</a:t>
            </a:r>
            <a:br>
              <a:rPr lang="en-GB" sz="1100" b="1" dirty="0"/>
            </a:br>
            <a:r>
              <a:rPr lang="en-GB" sz="1100" b="1" dirty="0"/>
              <a:t>Human Efficacy Studies / Odyssey Trial </a:t>
            </a:r>
            <a:br>
              <a:rPr lang="en-GB" sz="1100" b="1" dirty="0"/>
            </a:br>
            <a:r>
              <a:rPr lang="en-GB" sz="1100" b="1" dirty="0"/>
              <a:t>(Greece/Czech</a:t>
            </a:r>
            <a:r>
              <a:rPr lang="en-GB" sz="1100" dirty="0"/>
              <a:t>) </a:t>
            </a:r>
            <a:r>
              <a:rPr lang="en-GB" sz="1100" b="1" dirty="0"/>
              <a:t>– 12 months from patient recruitment</a:t>
            </a:r>
            <a:endParaRPr lang="en-AU" sz="11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C964C4-16CE-4CD7-FAB5-95B149AD3CAA}"/>
              </a:ext>
            </a:extLst>
          </p:cNvPr>
          <p:cNvSpPr/>
          <p:nvPr/>
        </p:nvSpPr>
        <p:spPr>
          <a:xfrm>
            <a:off x="2521916" y="2092182"/>
            <a:ext cx="1129552" cy="1070191"/>
          </a:xfrm>
          <a:prstGeom prst="roundRect">
            <a:avLst>
              <a:gd name="adj" fmla="val 81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sz="1100" b="1" dirty="0">
                <a:solidFill>
                  <a:schemeClr val="tx1"/>
                </a:solidFill>
              </a:rPr>
              <a:t>Pre-clinical</a:t>
            </a:r>
          </a:p>
          <a:p>
            <a:pPr algn="ctr">
              <a:lnSpc>
                <a:spcPct val="90000"/>
              </a:lnSpc>
            </a:pPr>
            <a:r>
              <a:rPr lang="en-GB" sz="1100" b="1" dirty="0">
                <a:solidFill>
                  <a:schemeClr val="tx1"/>
                </a:solidFill>
              </a:rPr>
              <a:t>studies</a:t>
            </a:r>
            <a:endParaRPr lang="en-AU" sz="1100" b="1" dirty="0">
              <a:solidFill>
                <a:schemeClr val="tx1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3DB7225-4893-2B84-66A8-E69AE8BCBECF}"/>
              </a:ext>
            </a:extLst>
          </p:cNvPr>
          <p:cNvSpPr/>
          <p:nvPr/>
        </p:nvSpPr>
        <p:spPr>
          <a:xfrm>
            <a:off x="2521916" y="6214616"/>
            <a:ext cx="9324941" cy="22282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Licensing opportunities</a:t>
            </a:r>
            <a:endParaRPr lang="en-A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409E8D-723E-8C00-C5D7-824B0C6AD1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black background with white text and blue and white circles&#10;&#10;Description automatically generated">
            <a:extLst>
              <a:ext uri="{FF2B5EF4-FFF2-40B4-BE49-F238E27FC236}">
                <a16:creationId xmlns:a16="http://schemas.microsoft.com/office/drawing/2014/main" id="{D3B68621-49C9-02A4-0648-1D187934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96900"/>
      </p:ext>
    </p:extLst>
  </p:cSld>
  <p:clrMapOvr>
    <a:masterClrMapping/>
  </p:clrMapOvr>
</p:sld>
</file>

<file path=ppt/theme/theme1.xml><?xml version="1.0" encoding="utf-8"?>
<a:theme xmlns:a="http://schemas.openxmlformats.org/drawingml/2006/main" name="NeuOrphan">
  <a:themeElements>
    <a:clrScheme name="NeuOrph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C4752"/>
      </a:accent1>
      <a:accent2>
        <a:srgbClr val="31414C"/>
      </a:accent2>
      <a:accent3>
        <a:srgbClr val="23FBFA"/>
      </a:accent3>
      <a:accent4>
        <a:srgbClr val="A8DFDC"/>
      </a:accent4>
      <a:accent5>
        <a:srgbClr val="4F8CB2"/>
      </a:accent5>
      <a:accent6>
        <a:srgbClr val="B2B2B2"/>
      </a:accent6>
      <a:hlink>
        <a:srgbClr val="5F5F5F"/>
      </a:hlink>
      <a:folHlink>
        <a:srgbClr val="919191"/>
      </a:folHlink>
    </a:clrScheme>
    <a:fontScheme name="Tenorite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-Avenir" id="{A87FA689-EAF7-4662-B77D-6E1C4B2BCFCB}" vid="{54BB88AB-34E8-4B94-B804-D16C962141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Blue-Avenir</Template>
  <TotalTime>3604</TotalTime>
  <Words>538</Words>
  <Application>Microsoft Office PowerPoint</Application>
  <PresentationFormat>Widescreen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Tenorite</vt:lpstr>
      <vt:lpstr>NeuOrphan</vt:lpstr>
      <vt:lpstr>Στοχευμενh θεραπευτικh αγωγh για την αναστολη &amp; αντιστροφη της πολλαπλησ σκληρυνσησ</vt:lpstr>
      <vt:lpstr>Ακομα δεν εχουμε θεραπεια για την πσ</vt:lpstr>
      <vt:lpstr>Κυρια Οροσημα</vt:lpstr>
      <vt:lpstr>ΟΜΑΔΟΠΟΙΗΣΗ ΠΑΤΕΝΤΩΝ &amp; ΣΤΡΑΤΗΓΙΚΗ </vt:lpstr>
      <vt:lpstr>Current Development Plan</vt:lpstr>
      <vt:lpstr>Clinical Pathway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NeuOrphan - Investor Deck</dc:title>
  <dc:creator>Dominic Dirupo</dc:creator>
  <cp:lastModifiedBy>EURING ALEX ZACHAROPOULOS</cp:lastModifiedBy>
  <cp:revision>180</cp:revision>
  <dcterms:created xsi:type="dcterms:W3CDTF">2021-01-25T04:37:04Z</dcterms:created>
  <dcterms:modified xsi:type="dcterms:W3CDTF">2024-11-06T08:21:19Z</dcterms:modified>
</cp:coreProperties>
</file>